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04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158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80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5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1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0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8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45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77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70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511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D195-6D42-4C1C-95BD-2D80266B6BAB}" type="datetimeFigureOut">
              <a:rPr lang="tr-TR" smtClean="0"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2D663-66FC-442F-A0E0-AC7F95E605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8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78828" y="2276872"/>
            <a:ext cx="6678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i="0" u="none" strike="noStrike" baseline="0" smtClean="0">
                <a:solidFill>
                  <a:schemeClr val="accent1">
                    <a:lumMod val="50000"/>
                  </a:schemeClr>
                </a:solidFill>
              </a:rPr>
              <a:t>BESLENME</a:t>
            </a:r>
            <a:endParaRPr lang="tr-TR" sz="3600" b="1" i="0" u="none" strike="noStrike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tr-TR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ÇANTASINDA NELER</a:t>
            </a:r>
          </a:p>
          <a:p>
            <a:pPr algn="ctr"/>
            <a:r>
              <a:rPr lang="tr-TR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OLMALI?</a:t>
            </a:r>
            <a:endParaRPr lang="tr-T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4"/>
            <a:ext cx="4321494" cy="605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6" y="404664"/>
            <a:ext cx="871144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1328"/>
            <a:ext cx="7344816" cy="65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16729" r="5821" b="9183"/>
          <a:stretch/>
        </p:blipFill>
        <p:spPr>
          <a:xfrm>
            <a:off x="2123728" y="116632"/>
            <a:ext cx="6912768" cy="65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61925"/>
            <a:ext cx="3528391" cy="65341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3"/>
          <a:stretch/>
        </p:blipFill>
        <p:spPr>
          <a:xfrm>
            <a:off x="6300192" y="161926"/>
            <a:ext cx="245073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8424" r="51742" b="28381"/>
          <a:stretch/>
        </p:blipFill>
        <p:spPr>
          <a:xfrm>
            <a:off x="251520" y="260648"/>
            <a:ext cx="2664296" cy="290019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2" t="30295" r="6386" b="8928"/>
          <a:stretch/>
        </p:blipFill>
        <p:spPr>
          <a:xfrm>
            <a:off x="5940152" y="3831803"/>
            <a:ext cx="2760366" cy="290489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39752" y="2767801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cap="all" dirty="0" smtClean="0">
                <a:ln w="127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BİZİ DİNLEDİĞİNİZ İÇİN TEŞEKKÜR EDERİZ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339752" y="476672"/>
            <a:ext cx="6426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Sağlıklı bir hayat sürmeniz dileğiyle…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4101"/>
            <a:ext cx="3744416" cy="17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1412776"/>
            <a:ext cx="6534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Sağlıklı bir beslenme çantası, çocuğunuzun </a:t>
            </a:r>
            <a:r>
              <a:rPr lang="tr-TR" sz="2800" dirty="0" smtClean="0"/>
              <a:t>sağlıklı bir </a:t>
            </a:r>
            <a:r>
              <a:rPr lang="tr-TR" sz="2800" dirty="0"/>
              <a:t>büyüme ve gelişme sağlayabilmesi için </a:t>
            </a:r>
            <a:r>
              <a:rPr lang="tr-TR" sz="2800" dirty="0" smtClean="0"/>
              <a:t>önemli bir </a:t>
            </a:r>
            <a:r>
              <a:rPr lang="tr-TR" sz="2800" dirty="0"/>
              <a:t>anahtardır.</a:t>
            </a:r>
          </a:p>
          <a:p>
            <a:endParaRPr lang="tr-TR" sz="2800" dirty="0" smtClean="0"/>
          </a:p>
          <a:p>
            <a:r>
              <a:rPr lang="tr-TR" sz="2800" dirty="0" smtClean="0"/>
              <a:t>Sıcak </a:t>
            </a:r>
            <a:r>
              <a:rPr lang="tr-TR" sz="2800" dirty="0"/>
              <a:t>havalarda beslenme çantasının </a:t>
            </a:r>
            <a:r>
              <a:rPr lang="tr-TR" sz="2800" dirty="0" smtClean="0"/>
              <a:t>kenarlarına plastik </a:t>
            </a:r>
            <a:r>
              <a:rPr lang="tr-TR" sz="2800" dirty="0"/>
              <a:t>buz kalıpları yerleştirmek önemlidir.</a:t>
            </a:r>
          </a:p>
          <a:p>
            <a:endParaRPr lang="tr-TR" sz="2800" dirty="0" smtClean="0"/>
          </a:p>
          <a:p>
            <a:r>
              <a:rPr lang="tr-TR" sz="2800" dirty="0" smtClean="0"/>
              <a:t>Serin </a:t>
            </a:r>
            <a:r>
              <a:rPr lang="tr-TR" sz="2800" dirty="0"/>
              <a:t>ve güneşten uzak bir </a:t>
            </a:r>
            <a:r>
              <a:rPr lang="tr-TR" sz="2800" dirty="0" smtClean="0"/>
              <a:t>yerde saklaması </a:t>
            </a:r>
            <a:r>
              <a:rPr lang="tr-TR" sz="2800" dirty="0"/>
              <a:t>gerekir.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286000" y="404664"/>
            <a:ext cx="4461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i="0" u="none" strike="noStrike" baseline="0" dirty="0" smtClean="0"/>
              <a:t>Beslenme Çantası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301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80" y="188640"/>
            <a:ext cx="1431984" cy="13068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89428"/>
            <a:ext cx="3121152" cy="23408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021312"/>
            <a:ext cx="2236069" cy="180898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16" y="2613078"/>
            <a:ext cx="2441848" cy="175202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5" r="25533"/>
          <a:stretch/>
        </p:blipFill>
        <p:spPr>
          <a:xfrm>
            <a:off x="7308304" y="595707"/>
            <a:ext cx="1587260" cy="1799477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051720" y="404664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0" i="0" u="none" strike="noStrike" baseline="0" dirty="0" smtClean="0">
                <a:latin typeface="ArialMT"/>
              </a:rPr>
              <a:t>Çeşitlilik önemlidir</a:t>
            </a:r>
          </a:p>
          <a:p>
            <a:pPr>
              <a:lnSpc>
                <a:spcPct val="150000"/>
              </a:lnSpc>
            </a:pPr>
            <a:r>
              <a:rPr lang="tr-TR" sz="2800" b="0" i="0" u="none" strike="noStrike" baseline="0" dirty="0" smtClean="0">
                <a:latin typeface="ArialMT"/>
              </a:rPr>
              <a:t>Süt\süt ürünleri</a:t>
            </a:r>
          </a:p>
          <a:p>
            <a:pPr>
              <a:lnSpc>
                <a:spcPct val="150000"/>
              </a:lnSpc>
            </a:pPr>
            <a:r>
              <a:rPr lang="tr-TR" sz="2800" b="0" i="0" u="none" strike="noStrike" baseline="0" dirty="0" smtClean="0">
                <a:latin typeface="ArialMT"/>
              </a:rPr>
              <a:t>Çeşitli sandviçler</a:t>
            </a:r>
          </a:p>
          <a:p>
            <a:pPr>
              <a:lnSpc>
                <a:spcPct val="150000"/>
              </a:lnSpc>
            </a:pPr>
            <a:r>
              <a:rPr lang="tr-TR" sz="2800" b="0" i="0" u="none" strike="noStrike" baseline="0" dirty="0" smtClean="0">
                <a:latin typeface="ArialMT"/>
              </a:rPr>
              <a:t>İyi haşlanmış yumurta</a:t>
            </a:r>
          </a:p>
          <a:p>
            <a:pPr>
              <a:lnSpc>
                <a:spcPct val="150000"/>
              </a:lnSpc>
            </a:pPr>
            <a:r>
              <a:rPr lang="tr-TR" sz="2800" b="0" i="0" u="none" strike="noStrike" baseline="0" dirty="0" smtClean="0">
                <a:latin typeface="ArialMT"/>
              </a:rPr>
              <a:t>Meyveler</a:t>
            </a:r>
          </a:p>
          <a:p>
            <a:pPr>
              <a:lnSpc>
                <a:spcPct val="150000"/>
              </a:lnSpc>
            </a:pPr>
            <a:r>
              <a:rPr lang="tr-TR" sz="2800" b="0" i="0" u="none" strike="noStrike" baseline="0" dirty="0" smtClean="0">
                <a:latin typeface="ArialMT"/>
              </a:rPr>
              <a:t>Kuruyemişler (fındık, fıstık,</a:t>
            </a:r>
          </a:p>
          <a:p>
            <a:pPr>
              <a:lnSpc>
                <a:spcPct val="150000"/>
              </a:lnSpc>
            </a:pPr>
            <a:r>
              <a:rPr lang="tr-TR" sz="2800" b="0" i="0" u="none" strike="noStrike" baseline="0" dirty="0" smtClean="0">
                <a:latin typeface="ArialMT"/>
              </a:rPr>
              <a:t>üzüm, incir, kayısı)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057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23728" y="260648"/>
            <a:ext cx="6696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0" i="0" u="none" strike="noStrike" baseline="0" dirty="0" smtClean="0">
                <a:latin typeface="ArialMT"/>
              </a:rPr>
              <a:t>Kutu ayran, kutu meyve suları (saf meyve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suları) veya kutu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sütlerin beslenme çantasında yer alması sağlıklı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seçimlerdir.</a:t>
            </a:r>
          </a:p>
          <a:p>
            <a:endParaRPr lang="tr-TR" sz="2400" b="0" i="0" u="none" strike="noStrike" baseline="0" dirty="0" smtClean="0">
              <a:latin typeface="ArialMT"/>
            </a:endParaRPr>
          </a:p>
          <a:p>
            <a:r>
              <a:rPr lang="tr-TR" sz="2400" b="0" i="0" u="none" strike="noStrike" baseline="0" dirty="0" smtClean="0">
                <a:latin typeface="ArialMT"/>
              </a:rPr>
              <a:t>Su mutlaka konmalıdır.</a:t>
            </a:r>
          </a:p>
          <a:p>
            <a:endParaRPr lang="tr-TR" sz="2400" b="0" i="0" u="none" strike="noStrike" baseline="0" dirty="0" smtClean="0">
              <a:latin typeface="ArialMT"/>
            </a:endParaRPr>
          </a:p>
          <a:p>
            <a:r>
              <a:rPr lang="tr-TR" sz="2400" b="0" i="0" u="none" strike="noStrike" baseline="0" dirty="0" err="1" smtClean="0">
                <a:latin typeface="ArialMT"/>
              </a:rPr>
              <a:t>Sandöviç</a:t>
            </a:r>
            <a:r>
              <a:rPr lang="tr-TR" sz="2400" b="0" i="0" u="none" strike="noStrike" baseline="0" dirty="0" smtClean="0">
                <a:latin typeface="ArialMT"/>
              </a:rPr>
              <a:t> ekmeğinin içinde peynir çeşitleri, haşlanmış et,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tavuk, balık, domates, salata veya tatlı yeşil/kırmızı biber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dilimleri ile farklı tatlar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oluşturun.</a:t>
            </a:r>
          </a:p>
          <a:p>
            <a:endParaRPr lang="tr-TR" sz="2400" b="0" i="0" u="none" strike="noStrike" baseline="0" dirty="0" smtClean="0">
              <a:latin typeface="ArialMT"/>
            </a:endParaRPr>
          </a:p>
          <a:p>
            <a:r>
              <a:rPr lang="tr-TR" sz="2400" b="0" i="0" u="none" strike="noStrike" baseline="0" dirty="0" smtClean="0">
                <a:latin typeface="ArialMT"/>
              </a:rPr>
              <a:t>Tam undan tahıl katkılı ekmekleri tüketmeye</a:t>
            </a:r>
            <a:r>
              <a:rPr lang="tr-TR" sz="2400" b="0" i="0" u="none" strike="noStrike" dirty="0" smtClean="0">
                <a:latin typeface="ArialMT"/>
              </a:rPr>
              <a:t> </a:t>
            </a:r>
            <a:r>
              <a:rPr lang="tr-TR" sz="2400" b="0" i="0" u="none" strike="noStrike" baseline="0" dirty="0" smtClean="0">
                <a:latin typeface="ArialMT"/>
              </a:rPr>
              <a:t>alıştırın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24744"/>
            <a:ext cx="1792224" cy="117957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54295"/>
            <a:ext cx="2053086" cy="13354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54295"/>
            <a:ext cx="1863306" cy="124004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87643"/>
            <a:ext cx="108557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11760" y="260648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0" i="0" u="none" strike="noStrike" baseline="0" dirty="0" smtClean="0"/>
              <a:t>Sebzeli börekler farklı seçenek olabilir.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0" i="0" u="none" strike="noStrike" baseline="0" dirty="0" smtClean="0"/>
              <a:t>Beslenme çantasında her gün bir meyve bulunmalıdır.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0" i="0" u="none" strike="noStrike" baseline="0" dirty="0" smtClean="0"/>
              <a:t>Salam, sosis, sucuk vb. hazır besinlere yer verilmemesi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idealdir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r-TR" sz="2400" b="0" i="0" u="none" strike="noStrike" baseline="0" dirty="0" smtClean="0"/>
              <a:t>Kek, çikolata ve hazır bisküvileri daha az tükettirin, bunların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yerine taze veya kurutulmuş meyveleri tercih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edin.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0" i="0" u="none" strike="noStrike" baseline="0" dirty="0" smtClean="0"/>
              <a:t>Patates, pirinç gibi besinlerin yer almaması daha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uygundur.</a:t>
            </a:r>
          </a:p>
          <a:p>
            <a:endParaRPr lang="tr-TR" sz="2400" b="0" i="0" u="none" strike="noStrike" baseline="0" dirty="0" smtClean="0"/>
          </a:p>
          <a:p>
            <a:r>
              <a:rPr lang="tr-TR" sz="2400" b="0" i="0" u="none" strike="noStrike" baseline="0" dirty="0" smtClean="0"/>
              <a:t>Bu tür besinlerin oda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sıcaklığında bekletilmesi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sağlıklı değildir.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22818"/>
          <a:stretch/>
        </p:blipFill>
        <p:spPr>
          <a:xfrm>
            <a:off x="2051720" y="5301208"/>
            <a:ext cx="1765176" cy="13142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4" b="17356"/>
          <a:stretch/>
        </p:blipFill>
        <p:spPr>
          <a:xfrm>
            <a:off x="3816896" y="5510788"/>
            <a:ext cx="1621160" cy="110469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b="8878"/>
          <a:stretch/>
        </p:blipFill>
        <p:spPr>
          <a:xfrm>
            <a:off x="5489325" y="5462582"/>
            <a:ext cx="1849388" cy="115290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2" b="20416"/>
          <a:stretch/>
        </p:blipFill>
        <p:spPr>
          <a:xfrm>
            <a:off x="7342431" y="5597566"/>
            <a:ext cx="1560000" cy="101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79712" y="404664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0" u="none" strike="noStrike" baseline="0" dirty="0" smtClean="0"/>
              <a:t>Sağlıklı Beslenmede 12 Adım</a:t>
            </a:r>
          </a:p>
          <a:p>
            <a:r>
              <a:rPr lang="tr-TR" sz="2400" b="0" i="0" u="none" strike="noStrike" baseline="0" dirty="0" smtClean="0"/>
              <a:t>1- Hayvansal gıdalar yerine bitkisel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gıdalardan</a:t>
            </a:r>
            <a:r>
              <a:rPr lang="tr-TR" sz="2400" dirty="0"/>
              <a:t> </a:t>
            </a:r>
            <a:r>
              <a:rPr lang="tr-TR" sz="2400" b="0" i="0" u="none" strike="noStrike" baseline="0" dirty="0" smtClean="0"/>
              <a:t>seçin.</a:t>
            </a:r>
          </a:p>
          <a:p>
            <a:r>
              <a:rPr lang="tr-TR" sz="2400" b="0" i="0" u="none" strike="noStrike" baseline="0" dirty="0" smtClean="0"/>
              <a:t>2- Günlük beslenmenizde tam undan ekmek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ve</a:t>
            </a:r>
            <a:r>
              <a:rPr lang="tr-TR" sz="2400" dirty="0"/>
              <a:t> </a:t>
            </a:r>
            <a:r>
              <a:rPr lang="tr-TR" sz="2400" b="0" i="0" u="none" strike="noStrike" baseline="0" dirty="0" smtClean="0"/>
              <a:t>tahıl grubu besinlerin bulunmasına özen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gösterin.</a:t>
            </a:r>
          </a:p>
          <a:p>
            <a:r>
              <a:rPr lang="tr-TR" sz="2400" b="0" i="0" u="none" strike="noStrike" baseline="0" dirty="0" smtClean="0"/>
              <a:t>3- Her gün birkaç kez çeşitli taze sebze ve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meyve</a:t>
            </a:r>
            <a:r>
              <a:rPr lang="tr-TR" sz="2400" dirty="0"/>
              <a:t> </a:t>
            </a:r>
            <a:r>
              <a:rPr lang="tr-TR" sz="2400" b="0" i="0" u="none" strike="noStrike" baseline="0" dirty="0" smtClean="0"/>
              <a:t>yiyin. Posalı gıdalar öncelikli tercih edilmelidir.</a:t>
            </a:r>
          </a:p>
          <a:p>
            <a:r>
              <a:rPr lang="tr-TR" sz="2400" b="0" i="0" u="none" strike="noStrike" baseline="0" dirty="0" smtClean="0"/>
              <a:t>4- Tek başına dengeli beslenme sağlığımızı</a:t>
            </a:r>
          </a:p>
          <a:p>
            <a:r>
              <a:rPr lang="tr-TR" sz="2400" b="0" i="0" u="none" strike="noStrike" baseline="0" dirty="0" smtClean="0"/>
              <a:t>korumamızı sağlamaz. Her gün orta</a:t>
            </a:r>
            <a:r>
              <a:rPr lang="tr-TR" sz="2400" dirty="0"/>
              <a:t> </a:t>
            </a:r>
            <a:r>
              <a:rPr lang="tr-TR" sz="2400" b="0" i="0" u="none" strike="noStrike" baseline="0" dirty="0" smtClean="0"/>
              <a:t>düzeyde</a:t>
            </a:r>
            <a:r>
              <a:rPr lang="tr-TR" sz="2400" dirty="0"/>
              <a:t> </a:t>
            </a:r>
            <a:r>
              <a:rPr lang="tr-TR" sz="2400" b="0" i="0" u="none" strike="noStrike" baseline="0" dirty="0" smtClean="0"/>
              <a:t>fiziksel aktivite yaparak sağlıklı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yaşama destek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sağlayabiliriz.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5" t="47723" r="26205" b="27277"/>
          <a:stretch/>
        </p:blipFill>
        <p:spPr>
          <a:xfrm>
            <a:off x="7161254" y="5468002"/>
            <a:ext cx="1803234" cy="94726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r="22134" b="75404"/>
          <a:stretch/>
        </p:blipFill>
        <p:spPr>
          <a:xfrm>
            <a:off x="5446584" y="5517232"/>
            <a:ext cx="1923691" cy="93194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65"/>
          <a:stretch/>
        </p:blipFill>
        <p:spPr>
          <a:xfrm>
            <a:off x="1835696" y="5517232"/>
            <a:ext cx="3789040" cy="10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53695" y="548680"/>
            <a:ext cx="44345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0" i="0" u="none" strike="noStrike" baseline="0" dirty="0" smtClean="0"/>
              <a:t>5- Günlük tükettiğiniz yağ miktarını kontrol edin.</a:t>
            </a:r>
          </a:p>
          <a:p>
            <a:endParaRPr lang="tr-TR" sz="2400" b="0" i="0" u="none" strike="noStrike" baseline="0" dirty="0" smtClean="0"/>
          </a:p>
          <a:p>
            <a:r>
              <a:rPr lang="tr-TR" sz="2400" b="0" i="0" u="none" strike="noStrike" baseline="0" dirty="0" smtClean="0"/>
              <a:t>6- Yağlı et ve et ürünleri yerine az yağlı etleri, balık,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tavuk, hindi eti veya </a:t>
            </a:r>
            <a:r>
              <a:rPr lang="tr-TR" sz="2400" b="0" i="0" u="none" strike="noStrike" baseline="0" dirty="0" err="1" smtClean="0"/>
              <a:t>kurubaklagilleri</a:t>
            </a:r>
            <a:r>
              <a:rPr lang="tr-TR" sz="2400" b="0" i="0" u="none" strike="noStrike" baseline="0" dirty="0" smtClean="0"/>
              <a:t> tercih ediniz.</a:t>
            </a:r>
          </a:p>
          <a:p>
            <a:endParaRPr lang="tr-TR" sz="2400" b="0" i="0" u="none" strike="noStrike" baseline="0" dirty="0" smtClean="0"/>
          </a:p>
          <a:p>
            <a:r>
              <a:rPr lang="tr-TR" sz="2400" b="0" i="0" u="none" strike="noStrike" baseline="0" dirty="0" smtClean="0"/>
              <a:t>7-Günlük protein alımınızı hayvansal ve bitkisel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kaynaklardan dengeli olarak alınmasına özen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gösterin.</a:t>
            </a:r>
          </a:p>
          <a:p>
            <a:endParaRPr lang="tr-TR" sz="2400" b="0" i="0" u="none" strike="noStrike" baseline="0" dirty="0" smtClean="0"/>
          </a:p>
          <a:p>
            <a:r>
              <a:rPr lang="tr-TR" sz="2400" b="0" i="0" u="none" strike="noStrike" baseline="0" dirty="0" smtClean="0"/>
              <a:t>8- Yağsız veya az yağlı süt ve süt ürünlerini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tüketiniz.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2808312" cy="216024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09120"/>
            <a:ext cx="2148830" cy="21488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08920"/>
            <a:ext cx="1277277" cy="17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51720" y="476672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0" i="0" u="none" strike="noStrike" baseline="0" dirty="0" smtClean="0"/>
              <a:t>9- Az şekerli besinleri tercih edin, çay şekeri gibi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rafine şekerleri mümkün olduğunca tüketmeyin.</a:t>
            </a:r>
          </a:p>
          <a:p>
            <a:pPr algn="just"/>
            <a:endParaRPr lang="tr-TR" sz="2400" b="0" i="0" u="none" strike="noStrike" baseline="0" dirty="0" smtClean="0"/>
          </a:p>
          <a:p>
            <a:pPr algn="just"/>
            <a:r>
              <a:rPr lang="tr-TR" sz="2400" b="0" i="0" u="none" strike="noStrike" baseline="0" dirty="0" smtClean="0"/>
              <a:t>10- Günlük tuz alımınızı azaltınız (ortalama 1 çay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kaşığı).</a:t>
            </a:r>
          </a:p>
          <a:p>
            <a:pPr algn="just"/>
            <a:endParaRPr lang="tr-TR" sz="2400" b="0" i="0" u="none" strike="noStrike" baseline="0" dirty="0" smtClean="0"/>
          </a:p>
          <a:p>
            <a:pPr algn="just"/>
            <a:r>
              <a:rPr lang="tr-TR" sz="2400" b="0" i="0" u="none" strike="noStrike" baseline="0" dirty="0" smtClean="0"/>
              <a:t>11- Besinlerinizin hazırlanması, pişirilmesi sırasında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hijyen kurallarına dikkat ediniz.</a:t>
            </a:r>
          </a:p>
          <a:p>
            <a:pPr algn="just"/>
            <a:endParaRPr lang="tr-TR" sz="2400" b="0" i="0" u="none" strike="noStrike" baseline="0" dirty="0" smtClean="0"/>
          </a:p>
          <a:p>
            <a:pPr algn="just"/>
            <a:r>
              <a:rPr lang="tr-TR" sz="2400" b="0" i="0" u="none" strike="noStrike" baseline="0" dirty="0" smtClean="0"/>
              <a:t>12-Günde mutlaka 3 ana öğün ve 2 ara öğün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yemek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yemelisiniz. Mutlaka kahvaltı yapın.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00987"/>
            <a:ext cx="1725924" cy="172592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5118134"/>
            <a:ext cx="1800200" cy="149163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00987"/>
            <a:ext cx="2160240" cy="17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3096344" cy="63948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0"/>
            <a:ext cx="3923928" cy="63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Ekran Gösterisi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1</cp:revision>
  <dcterms:created xsi:type="dcterms:W3CDTF">2020-03-13T19:00:05Z</dcterms:created>
  <dcterms:modified xsi:type="dcterms:W3CDTF">2020-03-13T19:00:49Z</dcterms:modified>
</cp:coreProperties>
</file>