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  <p:sldMasterId id="2147483756" r:id="rId3"/>
  </p:sldMasterIdLst>
  <p:sldIdLst>
    <p:sldId id="256" r:id="rId4"/>
    <p:sldId id="257" r:id="rId5"/>
    <p:sldId id="258" r:id="rId6"/>
    <p:sldId id="259" r:id="rId7"/>
    <p:sldId id="260" r:id="rId8"/>
    <p:sldId id="267" r:id="rId9"/>
    <p:sldId id="261" r:id="rId10"/>
    <p:sldId id="266" r:id="rId11"/>
    <p:sldId id="265" r:id="rId12"/>
    <p:sldId id="264" r:id="rId13"/>
    <p:sldId id="263" r:id="rId14"/>
    <p:sldId id="269" r:id="rId15"/>
    <p:sldId id="268" r:id="rId16"/>
    <p:sldId id="272" r:id="rId17"/>
    <p:sldId id="271" r:id="rId18"/>
    <p:sldId id="270" r:id="rId19"/>
    <p:sldId id="262" r:id="rId20"/>
    <p:sldId id="273" r:id="rId21"/>
    <p:sldId id="274" r:id="rId22"/>
    <p:sldId id="275" r:id="rId23"/>
    <p:sldId id="279" r:id="rId24"/>
    <p:sldId id="278" r:id="rId25"/>
    <p:sldId id="277" r:id="rId26"/>
    <p:sldId id="276" r:id="rId27"/>
    <p:sldId id="280" r:id="rId28"/>
    <p:sldId id="282" r:id="rId29"/>
    <p:sldId id="283" r:id="rId30"/>
    <p:sldId id="284" r:id="rId31"/>
    <p:sldId id="288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tr-TR" smtClean="0"/>
              <a:t>Resim eklemek için simgeyi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ECC033-2641-46E8-BC3A-9F117785BB99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A6F582-E3B8-4A7F-839D-09460B92A70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2939" y="836712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b="1" dirty="0" smtClean="0"/>
              <a:t>SAĞLIKLI VE DENGELİ BESLENME</a:t>
            </a:r>
            <a:endParaRPr lang="tr-TR" sz="7200" b="1" dirty="0"/>
          </a:p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ERBAA-2020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573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260648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i="0" u="none" strike="noStrike" baseline="0" dirty="0" smtClean="0">
                <a:latin typeface="Arial-BoldMT"/>
              </a:rPr>
              <a:t>Karbonhidratlar vücuda enerji sağlar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3200" b="0" i="0" u="none" strike="noStrike" baseline="0" dirty="0" smtClean="0">
                <a:latin typeface="ArialMT"/>
              </a:rPr>
              <a:t>Ekmek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3200" b="0" i="0" u="none" strike="noStrike" baseline="0" dirty="0" smtClean="0">
                <a:latin typeface="ArialMT"/>
              </a:rPr>
              <a:t>Makarna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3200" b="0" i="0" u="none" strike="noStrike" baseline="0" dirty="0" smtClean="0">
                <a:latin typeface="ArialMT"/>
              </a:rPr>
              <a:t>Pirinç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3200" b="0" i="0" u="none" strike="noStrike" baseline="0" dirty="0" smtClean="0">
                <a:latin typeface="ArialMT"/>
              </a:rPr>
              <a:t>Meyveler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3200" b="0" i="0" u="none" strike="noStrike" baseline="0" dirty="0" smtClean="0">
                <a:latin typeface="ArialMT"/>
              </a:rPr>
              <a:t>Sebzeler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3200" b="0" i="0" u="none" strike="noStrike" baseline="0" dirty="0" smtClean="0">
                <a:latin typeface="ArialMT"/>
              </a:rPr>
              <a:t>Şeker</a:t>
            </a:r>
          </a:p>
          <a:p>
            <a:r>
              <a:rPr lang="tr-TR" sz="3200" b="0" i="0" u="none" strike="noStrike" baseline="0" dirty="0" smtClean="0">
                <a:latin typeface="ArialMT"/>
              </a:rPr>
              <a:t>vb. besinler</a:t>
            </a:r>
            <a:r>
              <a:rPr lang="tr-TR" sz="3200" b="0" i="0" u="none" strike="noStrike" dirty="0" smtClean="0">
                <a:latin typeface="ArialMT"/>
              </a:rPr>
              <a:t> </a:t>
            </a:r>
            <a:r>
              <a:rPr lang="tr-TR" sz="3200" b="0" i="0" u="none" strike="noStrike" baseline="0" dirty="0" smtClean="0">
                <a:latin typeface="ArialMT"/>
              </a:rPr>
              <a:t>karbonhidrat</a:t>
            </a:r>
            <a:r>
              <a:rPr lang="tr-TR" sz="3200" b="0" i="0" u="none" strike="noStrike" dirty="0" smtClean="0">
                <a:latin typeface="ArialMT"/>
              </a:rPr>
              <a:t> </a:t>
            </a:r>
            <a:r>
              <a:rPr lang="tr-TR" sz="3200" b="0" i="0" u="none" strike="noStrike" baseline="0" dirty="0" smtClean="0">
                <a:latin typeface="ArialMT"/>
              </a:rPr>
              <a:t>kaynaklarıdır.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251" y="4292521"/>
            <a:ext cx="4261450" cy="23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7920880" cy="424847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79512" y="188640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i="0" u="none" strike="noStrike" baseline="0" dirty="0" smtClean="0">
                <a:latin typeface="Arial-BoldMT"/>
              </a:rPr>
              <a:t>Karbonhidratlar</a:t>
            </a:r>
          </a:p>
          <a:p>
            <a:r>
              <a:rPr lang="tr-TR" sz="2000" b="0" i="0" u="none" strike="noStrike" baseline="0" dirty="0" smtClean="0">
                <a:latin typeface="ArialMT"/>
              </a:rPr>
              <a:t>Çocuklar, gereksinim duydukları enerjinin bir</a:t>
            </a:r>
            <a:r>
              <a:rPr lang="tr-TR" sz="2000" b="0" i="0" u="none" strike="noStrike" dirty="0" smtClean="0">
                <a:latin typeface="ArialMT"/>
              </a:rPr>
              <a:t> </a:t>
            </a:r>
            <a:r>
              <a:rPr lang="tr-TR" sz="2000" b="0" i="0" u="none" strike="noStrike" baseline="0" dirty="0" smtClean="0">
                <a:latin typeface="ArialMT"/>
              </a:rPr>
              <a:t>kısmını karbonhidrat</a:t>
            </a:r>
            <a:r>
              <a:rPr lang="tr-TR" sz="2000" b="0" i="0" u="none" strike="noStrike" dirty="0" smtClean="0">
                <a:latin typeface="ArialMT"/>
              </a:rPr>
              <a:t> </a:t>
            </a:r>
            <a:r>
              <a:rPr lang="tr-TR" sz="2000" b="0" i="0" u="none" strike="noStrike" baseline="0" dirty="0" smtClean="0">
                <a:latin typeface="ArialMT"/>
              </a:rPr>
              <a:t>içerikli besinlerle alırlarsa</a:t>
            </a:r>
            <a:r>
              <a:rPr lang="tr-TR" sz="2000" b="0" i="0" u="none" strike="noStrike" dirty="0" smtClean="0">
                <a:latin typeface="ArialMT"/>
              </a:rPr>
              <a:t> </a:t>
            </a:r>
            <a:r>
              <a:rPr lang="tr-TR" sz="2000" b="0" i="0" u="none" strike="noStrike" baseline="0" dirty="0" smtClean="0">
                <a:latin typeface="ArialMT"/>
              </a:rPr>
              <a:t>aldıkları proteinin enerji için</a:t>
            </a:r>
            <a:r>
              <a:rPr lang="tr-TR" sz="2000" b="0" i="0" u="none" strike="noStrike" dirty="0" smtClean="0">
                <a:latin typeface="ArialMT"/>
              </a:rPr>
              <a:t> </a:t>
            </a:r>
            <a:r>
              <a:rPr lang="tr-TR" sz="2000" b="0" i="0" u="none" strike="noStrike" baseline="0" dirty="0" smtClean="0">
                <a:latin typeface="ArialMT"/>
              </a:rPr>
              <a:t>kullanılmasını önlenir.</a:t>
            </a:r>
          </a:p>
          <a:p>
            <a:r>
              <a:rPr lang="tr-TR" sz="2000" b="0" i="0" u="none" strike="noStrike" baseline="0" dirty="0" smtClean="0">
                <a:latin typeface="ArialMT"/>
              </a:rPr>
              <a:t>Rafine un yerine tam tahıl unu,</a:t>
            </a:r>
            <a:r>
              <a:rPr lang="tr-TR" sz="2000" b="0" i="0" u="none" strike="noStrike" dirty="0" smtClean="0">
                <a:latin typeface="ArialMT"/>
              </a:rPr>
              <a:t> </a:t>
            </a:r>
            <a:r>
              <a:rPr lang="tr-TR" sz="2000" b="0" i="0" u="none" strike="noStrike" baseline="0" dirty="0" smtClean="0">
                <a:latin typeface="ArialMT"/>
              </a:rPr>
              <a:t>tahıl; rafine şeker yerine meyve</a:t>
            </a:r>
            <a:r>
              <a:rPr lang="tr-TR" sz="2000" dirty="0">
                <a:latin typeface="ArialMT"/>
              </a:rPr>
              <a:t> </a:t>
            </a:r>
            <a:r>
              <a:rPr lang="tr-TR" sz="2000" b="0" i="0" u="none" strike="noStrike" baseline="0" dirty="0" smtClean="0">
                <a:latin typeface="ArialMT"/>
              </a:rPr>
              <a:t>kurusu gibi doğal tatlı besinler daha sağlıklıdır.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857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88640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i="0" u="none" strike="noStrike" baseline="0" dirty="0" smtClean="0">
                <a:solidFill>
                  <a:srgbClr val="000000"/>
                </a:solidFill>
              </a:rPr>
              <a:t>Mineraller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0" i="0" u="none" strike="noStrike" baseline="0" dirty="0" smtClean="0">
                <a:solidFill>
                  <a:srgbClr val="000000"/>
                </a:solidFill>
              </a:rPr>
              <a:t>Sebze, meyve, süt, et grubu zengin</a:t>
            </a:r>
            <a:r>
              <a:rPr lang="tr-TR" sz="36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tr-TR" sz="3600" b="0" i="0" u="none" strike="noStrike" baseline="0" dirty="0" smtClean="0">
                <a:solidFill>
                  <a:srgbClr val="000000"/>
                </a:solidFill>
              </a:rPr>
              <a:t>kaynaklardır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0" i="0" u="none" strike="noStrike" baseline="0" dirty="0" smtClean="0">
                <a:solidFill>
                  <a:srgbClr val="000000"/>
                </a:solidFill>
              </a:rPr>
              <a:t>Hücre korunması; sağlıklı diş,</a:t>
            </a:r>
            <a:r>
              <a:rPr lang="tr-TR" sz="36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tr-TR" sz="3600" b="0" i="0" u="none" strike="noStrike" baseline="0" dirty="0" smtClean="0">
                <a:solidFill>
                  <a:srgbClr val="000000"/>
                </a:solidFill>
              </a:rPr>
              <a:t>kemik, cilt yapısı için önemlidir.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0" i="0" u="none" strike="noStrike" baseline="0" dirty="0" smtClean="0">
                <a:solidFill>
                  <a:srgbClr val="000000"/>
                </a:solidFill>
              </a:rPr>
              <a:t>Kalp ritmi, kan basıncı gibi</a:t>
            </a:r>
            <a:r>
              <a:rPr lang="tr-TR" sz="36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tr-TR" sz="3600" b="0" i="0" u="none" strike="noStrike" baseline="0" dirty="0" smtClean="0">
                <a:solidFill>
                  <a:srgbClr val="000000"/>
                </a:solidFill>
              </a:rPr>
              <a:t>düzenleyici fonksiyonlarda rol oynar.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0" i="0" u="none" strike="noStrike" baseline="0" dirty="0" smtClean="0">
                <a:solidFill>
                  <a:srgbClr val="000000"/>
                </a:solidFill>
              </a:rPr>
              <a:t>Vücut suyunun dengede tutulmasını</a:t>
            </a:r>
            <a:r>
              <a:rPr lang="tr-TR" sz="36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tr-TR" sz="3600" b="0" i="0" u="none" strike="noStrike" baseline="0" dirty="0" smtClean="0">
                <a:solidFill>
                  <a:srgbClr val="000000"/>
                </a:solidFill>
              </a:rPr>
              <a:t>sağlar.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0" i="0" u="none" strike="noStrike" baseline="0" dirty="0" smtClean="0">
                <a:solidFill>
                  <a:srgbClr val="000000"/>
                </a:solidFill>
              </a:rPr>
              <a:t>Kalsiyum, bakır, iyot, demir, çinko, fosfor,</a:t>
            </a:r>
            <a:r>
              <a:rPr lang="tr-TR" sz="36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tr-TR" sz="3600" b="0" i="0" u="none" strike="noStrike" baseline="0" dirty="0" smtClean="0">
                <a:solidFill>
                  <a:srgbClr val="000000"/>
                </a:solidFill>
              </a:rPr>
              <a:t>sodyum</a:t>
            </a:r>
            <a:r>
              <a:rPr lang="tr-TR" sz="36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tr-TR" sz="3600" b="0" i="0" u="none" strike="noStrike" baseline="0" dirty="0" smtClean="0">
                <a:solidFill>
                  <a:srgbClr val="000000"/>
                </a:solidFill>
              </a:rPr>
              <a:t>vb...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0381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8864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i="0" u="none" strike="noStrike" baseline="0" dirty="0" smtClean="0">
                <a:solidFill>
                  <a:srgbClr val="000000"/>
                </a:solidFill>
                <a:latin typeface="Arial-BoldMT"/>
              </a:rPr>
              <a:t>Mineraller</a:t>
            </a:r>
          </a:p>
          <a:p>
            <a:r>
              <a:rPr lang="tr-TR" sz="3200" b="0" i="0" u="none" strike="noStrike" baseline="0" dirty="0" smtClean="0">
                <a:solidFill>
                  <a:srgbClr val="000000"/>
                </a:solidFill>
              </a:rPr>
              <a:t>Çocukların kemik ve diş gelişimi için</a:t>
            </a:r>
            <a:r>
              <a:rPr lang="tr-TR" sz="32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tr-TR" sz="3200" b="0" i="0" u="none" strike="noStrike" baseline="0" dirty="0" smtClean="0">
                <a:solidFill>
                  <a:srgbClr val="FF0000"/>
                </a:solidFill>
              </a:rPr>
              <a:t>kalsiyum</a:t>
            </a:r>
            <a:endParaRPr lang="tr-TR" sz="3200" dirty="0">
              <a:solidFill>
                <a:srgbClr val="FF0000"/>
              </a:solidFill>
            </a:endParaRPr>
          </a:p>
          <a:p>
            <a:r>
              <a:rPr lang="tr-TR" sz="3200" b="0" i="0" u="none" strike="noStrike" baseline="0" dirty="0" smtClean="0">
                <a:solidFill>
                  <a:srgbClr val="000000"/>
                </a:solidFill>
              </a:rPr>
              <a:t>Kan yapımı için </a:t>
            </a:r>
            <a:r>
              <a:rPr lang="tr-TR" sz="3200" b="0" i="0" u="none" strike="noStrike" baseline="0" dirty="0" smtClean="0">
                <a:solidFill>
                  <a:srgbClr val="FF0000"/>
                </a:solidFill>
              </a:rPr>
              <a:t>demir</a:t>
            </a:r>
          </a:p>
          <a:p>
            <a:r>
              <a:rPr lang="tr-TR" sz="3200" b="0" i="0" u="none" strike="noStrike" baseline="0" dirty="0" smtClean="0">
                <a:solidFill>
                  <a:srgbClr val="000000"/>
                </a:solidFill>
              </a:rPr>
              <a:t>Büyüme için </a:t>
            </a:r>
            <a:r>
              <a:rPr lang="tr-TR" sz="3200" b="0" i="0" u="none" strike="noStrike" baseline="0" dirty="0" smtClean="0">
                <a:solidFill>
                  <a:srgbClr val="FF0000"/>
                </a:solidFill>
              </a:rPr>
              <a:t>çinko</a:t>
            </a:r>
          </a:p>
          <a:p>
            <a:r>
              <a:rPr lang="tr-TR" sz="3200" b="0" i="0" u="none" strike="noStrike" baseline="0" dirty="0" smtClean="0">
                <a:solidFill>
                  <a:srgbClr val="000000"/>
                </a:solidFill>
              </a:rPr>
              <a:t>Çocukların büyümesi ve zihinsel gelişimleri</a:t>
            </a:r>
          </a:p>
          <a:p>
            <a:r>
              <a:rPr lang="tr-TR" sz="3200" b="0" i="0" u="none" strike="noStrike" baseline="0" dirty="0" smtClean="0">
                <a:solidFill>
                  <a:srgbClr val="000000"/>
                </a:solidFill>
              </a:rPr>
              <a:t>için vazgeçilmez minerallerden biri olan </a:t>
            </a:r>
            <a:r>
              <a:rPr lang="tr-TR" sz="3200" b="0" i="0" u="none" strike="noStrike" baseline="0" dirty="0" smtClean="0">
                <a:solidFill>
                  <a:srgbClr val="FF0000"/>
                </a:solidFill>
              </a:rPr>
              <a:t>iyot</a:t>
            </a:r>
          </a:p>
          <a:p>
            <a:r>
              <a:rPr lang="tr-TR" sz="3200" b="0" i="0" u="none" strike="noStrike" baseline="0" dirty="0" smtClean="0">
                <a:solidFill>
                  <a:srgbClr val="000000"/>
                </a:solidFill>
              </a:rPr>
              <a:t>balıklar ile vücuda alınabilir.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61" y="4005064"/>
            <a:ext cx="3140969" cy="23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332656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i="0" u="none" strike="noStrike" baseline="0" dirty="0" smtClean="0"/>
              <a:t>Vitaminler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b="0" i="0" u="none" strike="noStrike" baseline="0" dirty="0" smtClean="0"/>
              <a:t>Zararlı maddelerin etkilerinin</a:t>
            </a:r>
            <a:r>
              <a:rPr lang="tr-TR" sz="3200" b="0" i="0" u="none" strike="noStrike" dirty="0" smtClean="0"/>
              <a:t> </a:t>
            </a:r>
            <a:r>
              <a:rPr lang="tr-TR" sz="3200" b="0" i="0" u="none" strike="noStrike" baseline="0" dirty="0" smtClean="0"/>
              <a:t>azaltılmasında</a:t>
            </a:r>
            <a:r>
              <a:rPr lang="tr-TR" sz="3200" b="0" i="0" u="none" strike="noStrike" dirty="0" smtClean="0"/>
              <a:t> </a:t>
            </a:r>
            <a:r>
              <a:rPr lang="tr-TR" sz="3200" b="0" i="0" u="none" strike="noStrike" baseline="0" dirty="0" smtClean="0"/>
              <a:t>yardımcıdırlar.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b="0" i="0" u="none" strike="noStrike" baseline="0" dirty="0" smtClean="0"/>
              <a:t>Vitaminler genellikle bitkilerden alınır,</a:t>
            </a:r>
            <a:r>
              <a:rPr lang="tr-TR" sz="3200" dirty="0"/>
              <a:t> </a:t>
            </a:r>
            <a:r>
              <a:rPr lang="tr-TR" sz="3200" b="0" i="0" u="none" strike="noStrike" baseline="0" dirty="0" smtClean="0"/>
              <a:t>sindirilmeden kana karışırlar.</a:t>
            </a:r>
            <a:r>
              <a:rPr lang="tr-TR" sz="3200" b="0" i="0" u="none" strike="noStrike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b="0" i="0" u="none" strike="noStrike" baseline="0" dirty="0" smtClean="0"/>
              <a:t>Vücudun direncini artırır, hastalıklardan</a:t>
            </a:r>
            <a:r>
              <a:rPr lang="tr-TR" sz="3200" b="0" i="0" u="none" strike="noStrike" dirty="0" smtClean="0"/>
              <a:t> </a:t>
            </a:r>
            <a:r>
              <a:rPr lang="tr-TR" sz="3200" b="0" i="0" u="none" strike="noStrike" baseline="0" dirty="0" smtClean="0"/>
              <a:t>korur.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b="0" i="0" u="none" strike="noStrike" baseline="0" dirty="0" smtClean="0"/>
              <a:t>Kalsiyum ve fosfor gibi minerallerin kemik</a:t>
            </a:r>
            <a:r>
              <a:rPr lang="tr-TR" sz="3200" b="0" i="0" u="none" strike="noStrike" dirty="0" smtClean="0"/>
              <a:t> </a:t>
            </a:r>
            <a:r>
              <a:rPr lang="tr-TR" sz="3200" b="0" i="0" u="none" strike="noStrike" baseline="0" dirty="0" smtClean="0"/>
              <a:t>ve</a:t>
            </a:r>
            <a:r>
              <a:rPr lang="tr-TR" sz="3200" dirty="0"/>
              <a:t> </a:t>
            </a:r>
            <a:r>
              <a:rPr lang="tr-TR" sz="3200" b="0" i="0" u="none" strike="noStrike" baseline="0" dirty="0" smtClean="0"/>
              <a:t>dişlere yerleşmesine yardımcıdır.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68" y="4365104"/>
            <a:ext cx="4283968" cy="240973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00808"/>
            <a:ext cx="1086928" cy="8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2208"/>
            <a:ext cx="6487064" cy="65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260648"/>
            <a:ext cx="8100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Yağda </a:t>
            </a:r>
            <a:r>
              <a:rPr lang="tr-TR" sz="2800" b="1" dirty="0"/>
              <a:t>eriyen vitaminler</a:t>
            </a:r>
            <a:r>
              <a:rPr lang="tr-TR" sz="2800" dirty="0"/>
              <a:t>;</a:t>
            </a:r>
          </a:p>
          <a:p>
            <a:r>
              <a:rPr lang="tr-TR" sz="2800" dirty="0"/>
              <a:t>A, D, E ve K vitaminleridir.</a:t>
            </a:r>
          </a:p>
          <a:p>
            <a:r>
              <a:rPr lang="tr-TR" sz="2800" dirty="0"/>
              <a:t>Bu vitaminler pişirilmeye </a:t>
            </a:r>
            <a:r>
              <a:rPr lang="tr-TR" sz="2800" dirty="0" smtClean="0"/>
              <a:t>karşı dayanıklıdırlar</a:t>
            </a:r>
            <a:r>
              <a:rPr lang="tr-TR" sz="2800" dirty="0"/>
              <a:t>.</a:t>
            </a:r>
          </a:p>
          <a:p>
            <a:r>
              <a:rPr lang="tr-TR" sz="2800" b="1" dirty="0"/>
              <a:t>Suda eriyen vitaminler;</a:t>
            </a:r>
          </a:p>
          <a:p>
            <a:r>
              <a:rPr lang="tr-TR" sz="2800" dirty="0"/>
              <a:t>C ve B vitaminleridir.</a:t>
            </a:r>
          </a:p>
          <a:p>
            <a:r>
              <a:rPr lang="tr-TR" sz="2800" dirty="0"/>
              <a:t>Vücutta depo </a:t>
            </a:r>
            <a:r>
              <a:rPr lang="tr-TR" sz="2800" dirty="0" smtClean="0"/>
              <a:t>edilmezler, pişirmeye </a:t>
            </a:r>
            <a:r>
              <a:rPr lang="tr-TR" sz="2800" dirty="0"/>
              <a:t>dayanıksızdırlar.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97" y="116632"/>
            <a:ext cx="14382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32" y="3066283"/>
            <a:ext cx="4313339" cy="274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23528" y="2938304"/>
            <a:ext cx="38884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Özellikle okul çağı </a:t>
            </a:r>
            <a:r>
              <a:rPr lang="tr-TR" sz="2800" dirty="0" smtClean="0"/>
              <a:t>çocuklarda hastalıklardan korunma için oldukça </a:t>
            </a:r>
            <a:r>
              <a:rPr lang="tr-TR" sz="2800" dirty="0"/>
              <a:t>önemlidir.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23703" y="4611231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0" i="0" u="none" strike="noStrike" baseline="0" dirty="0" smtClean="0"/>
              <a:t>Bellek gelişimi,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0" i="0" u="none" strike="noStrike" baseline="0" dirty="0" smtClean="0"/>
              <a:t>Diş sağlığı,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0" i="0" u="none" strike="noStrike" baseline="0" dirty="0" smtClean="0"/>
              <a:t>Kemik gelişimi 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b="0" i="0" u="none" strike="noStrike" baseline="0" dirty="0" smtClean="0"/>
              <a:t>Vücudun atık ürünlerinin</a:t>
            </a:r>
            <a:r>
              <a:rPr lang="tr-TR" sz="2800" b="0" i="0" u="none" strike="noStrike" dirty="0" smtClean="0"/>
              <a:t> </a:t>
            </a:r>
            <a:r>
              <a:rPr lang="tr-TR" sz="2800" b="0" i="0" u="none" strike="noStrike" baseline="0" dirty="0" smtClean="0"/>
              <a:t>atılmasında etkin rol</a:t>
            </a:r>
            <a:r>
              <a:rPr lang="tr-TR" sz="2800" b="0" i="0" u="none" strike="noStrike" dirty="0" smtClean="0"/>
              <a:t> </a:t>
            </a:r>
            <a:r>
              <a:rPr lang="tr-TR" sz="2800" b="0" i="0" u="none" strike="noStrike" baseline="0" dirty="0" smtClean="0"/>
              <a:t>oynarlar.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514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00075" y="332656"/>
            <a:ext cx="7704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i="0" u="none" strike="noStrike" baseline="0" dirty="0" smtClean="0"/>
              <a:t>Su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4400" b="0" i="0" u="none" strike="noStrike" baseline="0" dirty="0" smtClean="0"/>
              <a:t>Besinlerin sindirimi, emilimi, hücrelere taşınması,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4400" b="0" i="0" u="none" strike="noStrike" baseline="0" dirty="0" smtClean="0"/>
              <a:t>Vücutta ısısının düzenlenmesi,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4400" b="0" i="0" u="none" strike="noStrike" baseline="0" dirty="0" smtClean="0"/>
              <a:t>Elektrolitlerin taşınması için</a:t>
            </a:r>
          </a:p>
          <a:p>
            <a:r>
              <a:rPr lang="tr-TR" sz="4400" b="0" i="0" u="none" strike="noStrike" baseline="0" dirty="0" smtClean="0"/>
              <a:t>gereklidir.</a:t>
            </a:r>
          </a:p>
          <a:p>
            <a:pPr algn="ctr"/>
            <a:r>
              <a:rPr lang="tr-TR" sz="4400" b="0" i="0" u="sng" strike="noStrike" baseline="0" dirty="0" smtClean="0"/>
              <a:t>Çocuklarda özellikle sıcak havalarda su</a:t>
            </a:r>
            <a:r>
              <a:rPr lang="tr-TR" sz="4400" b="0" i="0" u="sng" strike="noStrike" dirty="0" smtClean="0"/>
              <a:t> </a:t>
            </a:r>
            <a:r>
              <a:rPr lang="tr-TR" sz="4400" b="0" i="0" u="sng" strike="noStrike" baseline="0" dirty="0" smtClean="0"/>
              <a:t>tüketimine dikkat edilmedir.</a:t>
            </a:r>
            <a:endParaRPr lang="tr-TR" sz="4400" u="sng" dirty="0"/>
          </a:p>
        </p:txBody>
      </p:sp>
    </p:spTree>
    <p:extLst>
      <p:ext uri="{BB962C8B-B14F-4D97-AF65-F5344CB8AC3E}">
        <p14:creationId xmlns:p14="http://schemas.microsoft.com/office/powerpoint/2010/main" val="35007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88640"/>
            <a:ext cx="75608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i="0" u="none" strike="noStrike" baseline="0" dirty="0" smtClean="0"/>
              <a:t>İçecek Seçimi</a:t>
            </a:r>
          </a:p>
          <a:p>
            <a:pPr algn="ctr"/>
            <a:r>
              <a:rPr lang="tr-TR" sz="3600" b="0" i="0" u="none" strike="noStrike" baseline="0" dirty="0" smtClean="0"/>
              <a:t>Temiz su her zaman tüketilebilir</a:t>
            </a:r>
          </a:p>
          <a:p>
            <a:pPr algn="ctr"/>
            <a:r>
              <a:rPr lang="tr-TR" sz="3600" b="0" i="0" u="none" strike="noStrike" baseline="0" dirty="0" smtClean="0"/>
              <a:t>(Öğünlerde, aralarda)</a:t>
            </a:r>
          </a:p>
          <a:p>
            <a:pPr algn="ctr"/>
            <a:endParaRPr lang="tr-TR" sz="3600" b="0" i="0" u="none" strike="noStrike" baseline="0" dirty="0" smtClean="0"/>
          </a:p>
          <a:p>
            <a:pPr algn="ctr"/>
            <a:r>
              <a:rPr lang="tr-TR" sz="3600" b="0" i="0" u="none" strike="noStrike" baseline="0" dirty="0" smtClean="0"/>
              <a:t>Yarım yağlı sütlü içecekler, ayran</a:t>
            </a:r>
          </a:p>
          <a:p>
            <a:pPr algn="ctr"/>
            <a:r>
              <a:rPr lang="tr-TR" sz="3600" b="0" i="0" u="none" strike="noStrike" baseline="0" dirty="0" smtClean="0"/>
              <a:t>(Ara öğünlerde de tüketilebilir)</a:t>
            </a:r>
          </a:p>
          <a:p>
            <a:pPr algn="ctr"/>
            <a:endParaRPr lang="tr-TR" sz="3600" b="0" i="0" u="none" strike="noStrike" baseline="0" dirty="0" smtClean="0"/>
          </a:p>
          <a:p>
            <a:pPr algn="ctr"/>
            <a:r>
              <a:rPr lang="tr-TR" sz="3600" b="0" i="0" u="none" strike="noStrike" baseline="0" dirty="0" smtClean="0"/>
              <a:t>Meyve suları</a:t>
            </a:r>
          </a:p>
          <a:p>
            <a:pPr algn="ctr"/>
            <a:r>
              <a:rPr lang="tr-TR" sz="3600" b="0" i="0" u="none" strike="noStrike" baseline="0" dirty="0" smtClean="0"/>
              <a:t>(Yüksek şeker içerikleri nedeniyle diş çürüklerine</a:t>
            </a:r>
            <a:r>
              <a:rPr lang="tr-TR" sz="3600" b="0" i="0" u="none" strike="noStrike" dirty="0" smtClean="0"/>
              <a:t> </a:t>
            </a:r>
            <a:r>
              <a:rPr lang="tr-TR" sz="3600" b="0" i="0" u="none" strike="noStrike" baseline="0" dirty="0" smtClean="0"/>
              <a:t>neden olabileceğinden öğünlerde tüketilmelidir)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72" y="3588589"/>
            <a:ext cx="2191112" cy="104297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78297"/>
            <a:ext cx="1296144" cy="8635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8"/>
            <a:ext cx="1725284" cy="10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2551837"/>
            <a:ext cx="7200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i="0" u="none" strike="noStrike" baseline="0" dirty="0" smtClean="0">
                <a:latin typeface="Arial-BoldMT"/>
              </a:rPr>
              <a:t>Temel Besin Grupları Nelerdir?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2776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51720" y="502975"/>
            <a:ext cx="4572000" cy="58520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dirty="0"/>
              <a:t>SUNU PLANI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tr-TR" sz="2400" dirty="0"/>
              <a:t>Sağlıklı ve dengeli beslenme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tr-TR" sz="2400" dirty="0"/>
              <a:t>Temel besin öğeleri ve grupları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tr-TR" sz="2400" dirty="0"/>
              <a:t>Öğün içerikleri: Kahvaltı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tr-TR" sz="2400" dirty="0"/>
              <a:t>“</a:t>
            </a:r>
            <a:r>
              <a:rPr lang="tr-TR" sz="2400" dirty="0" err="1"/>
              <a:t>Fast-food</a:t>
            </a:r>
            <a:r>
              <a:rPr lang="tr-TR" sz="2400" dirty="0"/>
              <a:t>” ve zararları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tr-TR" sz="2400" dirty="0"/>
              <a:t>Çocuğunuzun beslenme çantası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tr-TR" sz="2400" dirty="0"/>
              <a:t>Sağlıklı beslenmede 12 adım</a:t>
            </a:r>
          </a:p>
        </p:txBody>
      </p:sp>
    </p:spTree>
    <p:extLst>
      <p:ext uri="{BB962C8B-B14F-4D97-AF65-F5344CB8AC3E}">
        <p14:creationId xmlns:p14="http://schemas.microsoft.com/office/powerpoint/2010/main" val="18074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33265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i="0" u="none" strike="noStrike" baseline="0" dirty="0" smtClean="0"/>
              <a:t>1.Süt ve Türevleri : </a:t>
            </a:r>
            <a:r>
              <a:rPr lang="fi-FI" sz="2400" b="0" i="0" u="none" strike="noStrike" baseline="0" dirty="0" smtClean="0"/>
              <a:t>Protein, enerji, vitamin ve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mineral içerikleri zengindir. Kemik ve diş sağlığının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korunmasında yararlıdır.</a:t>
            </a:r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395536" y="162880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0" i="0" u="none" strike="noStrike" baseline="0" dirty="0" smtClean="0">
                <a:solidFill>
                  <a:srgbClr val="000000"/>
                </a:solidFill>
              </a:rPr>
              <a:t>Çocukların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</a:rPr>
              <a:t>Günde 2 bardak süt,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</a:rPr>
              <a:t>1 kase yoğurt,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>
                <a:solidFill>
                  <a:srgbClr val="000000"/>
                </a:solidFill>
              </a:rPr>
              <a:t>1 kibrit kutusu kadar</a:t>
            </a:r>
            <a:r>
              <a:rPr lang="tr-TR" sz="24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</a:rPr>
              <a:t>peynir</a:t>
            </a:r>
            <a:r>
              <a:rPr lang="tr-TR" sz="24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tr-TR" sz="2400" b="0" i="0" u="none" strike="noStrike" baseline="0" dirty="0" smtClean="0">
                <a:solidFill>
                  <a:srgbClr val="000000"/>
                </a:solidFill>
              </a:rPr>
              <a:t>tüketmeleri uygundur.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90093"/>
            <a:ext cx="3368114" cy="283729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95536" y="3400579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smtClean="0"/>
              <a:t>Sindirim sistemini düzene sokar.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smtClean="0"/>
              <a:t>Büyüme ve gelişmeyi destekler.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smtClean="0"/>
              <a:t>Dişleri korur ve çürükleri önler.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b="0" i="0" u="none" strike="noStrike" baseline="0" dirty="0" smtClean="0"/>
              <a:t>Hücre ve doku oluşumunda rol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alır.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smtClean="0"/>
              <a:t>Beynin gelişiminde önemlidir.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smtClean="0"/>
              <a:t>Hücreleri onarır.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smtClean="0"/>
              <a:t>Kemikleri sertleştirir.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b="0" i="0" u="none" strike="noStrike" baseline="0" dirty="0" smtClean="0"/>
              <a:t>Bağışıklığı güçlendirir.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845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260648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0" u="none" strike="noStrike" baseline="0" dirty="0" smtClean="0">
                <a:latin typeface="Arial-BoldMT"/>
              </a:rPr>
              <a:t>2.Tahıllar ve tahıllardan yapılan yiyecekler: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u="none" strike="noStrike" baseline="0" dirty="0" smtClean="0">
                <a:latin typeface="ArialMT"/>
              </a:rPr>
              <a:t>Tam tahıllı ekmekler,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u="none" strike="noStrike" baseline="0" dirty="0" smtClean="0">
                <a:latin typeface="ArialMT"/>
              </a:rPr>
              <a:t>Pirinç,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u="none" strike="noStrike" baseline="0" dirty="0" smtClean="0">
                <a:latin typeface="ArialMT"/>
              </a:rPr>
              <a:t>Şehriye,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u="none" strike="noStrike" baseline="0" dirty="0" smtClean="0">
                <a:latin typeface="ArialMT"/>
              </a:rPr>
              <a:t>Bulgur,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u="none" strike="noStrike" baseline="0" dirty="0" smtClean="0">
                <a:latin typeface="ArialMT"/>
              </a:rPr>
              <a:t>Makarna,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u="none" strike="noStrike" baseline="0" dirty="0" smtClean="0">
                <a:latin typeface="ArialMT"/>
              </a:rPr>
              <a:t>Tahıllı kahvaltılık gevrekler,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u="none" strike="noStrike" baseline="0" dirty="0" smtClean="0">
                <a:latin typeface="ArialMT"/>
              </a:rPr>
              <a:t>Yulaf gibi…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491880" y="2708920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0" i="0" u="none" strike="noStrike" baseline="0" dirty="0" smtClean="0">
                <a:latin typeface="ArialMT"/>
              </a:rPr>
              <a:t>Her öğünde en az bir veya iki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değişim kadar bulunmalıdır.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0" i="0" u="none" strike="noStrike" baseline="0" dirty="0" smtClean="0">
                <a:latin typeface="ArialMT"/>
              </a:rPr>
              <a:t>Tam tahıllı ürünler tercih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edilmelidir.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0" i="0" u="none" strike="noStrike" baseline="0" dirty="0" smtClean="0">
                <a:latin typeface="ArialMT"/>
              </a:rPr>
              <a:t>Önemli enerji kaynağıdır.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0" i="0" u="none" strike="noStrike" baseline="0" dirty="0" smtClean="0">
                <a:latin typeface="ArialMT"/>
              </a:rPr>
              <a:t>Hafıza için gereklidir.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4710"/>
            <a:ext cx="2857500" cy="1600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2" y="2708920"/>
            <a:ext cx="2545166" cy="152709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65104"/>
            <a:ext cx="4795622" cy="22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3851919" cy="338437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95536" y="2606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i="0" u="none" strike="noStrike" baseline="0" dirty="0" smtClean="0">
                <a:latin typeface="Arial-BoldMT"/>
              </a:rPr>
              <a:t>3.Et ve Türevleri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800" b="0" i="0" u="none" strike="noStrike" baseline="0" dirty="0" smtClean="0">
                <a:latin typeface="ArialMT"/>
              </a:rPr>
              <a:t>Tavuk 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800" b="0" i="0" u="none" strike="noStrike" baseline="0" dirty="0" smtClean="0">
                <a:latin typeface="ArialMT"/>
              </a:rPr>
              <a:t>Balık,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800" b="0" i="0" u="none" strike="noStrike" baseline="0" dirty="0" smtClean="0">
                <a:latin typeface="ArialMT"/>
              </a:rPr>
              <a:t>Kırmızı etler,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800" b="0" i="0" u="none" strike="noStrike" baseline="0" dirty="0" smtClean="0">
                <a:latin typeface="ArialMT"/>
              </a:rPr>
              <a:t>Yumurta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sz="2800" b="0" i="0" u="none" strike="noStrike" baseline="0" dirty="0" smtClean="0">
                <a:latin typeface="ArialMT"/>
              </a:rPr>
              <a:t>Bir kısım</a:t>
            </a:r>
            <a:r>
              <a:rPr lang="tr-TR" sz="2800" b="0" i="0" u="none" strike="noStrike" dirty="0" smtClean="0">
                <a:latin typeface="ArialMT"/>
              </a:rPr>
              <a:t> </a:t>
            </a:r>
            <a:r>
              <a:rPr lang="tr-TR" sz="2800" b="0" i="0" u="none" strike="noStrike" baseline="0" dirty="0" err="1" smtClean="0">
                <a:latin typeface="ArialMT"/>
              </a:rPr>
              <a:t>kurubaklagiller</a:t>
            </a:r>
            <a:r>
              <a:rPr lang="tr-TR" sz="2800" b="0" i="0" u="none" strike="noStrike" baseline="0" dirty="0" smtClean="0">
                <a:latin typeface="ArialMT"/>
              </a:rPr>
              <a:t>.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539552" y="4365104"/>
            <a:ext cx="7668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>
                <a:latin typeface="ArialMT"/>
              </a:rPr>
              <a:t>Hayvansal protein kaynağımızdır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>
                <a:latin typeface="ArialMT"/>
              </a:rPr>
              <a:t>Protein, B vitaminleri, demir ve çinko</a:t>
            </a:r>
            <a:r>
              <a:rPr lang="tr-TR" sz="2400" dirty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açısından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zengindirler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>
                <a:latin typeface="ArialMT"/>
              </a:rPr>
              <a:t>Günde 1-2 değişim tüketilmelidir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>
                <a:latin typeface="ArialMT"/>
              </a:rPr>
              <a:t>Haftada en az 2 değişim balık tüketimi</a:t>
            </a:r>
            <a:r>
              <a:rPr lang="tr-TR" sz="2400" dirty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sağlıklıdır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2" y="2965500"/>
            <a:ext cx="2035834" cy="12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33265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0" u="none" strike="noStrike" baseline="0" dirty="0" smtClean="0">
                <a:latin typeface="Arial-BoldMT"/>
              </a:rPr>
              <a:t>4.Sebzeler ve Meyveler : </a:t>
            </a:r>
          </a:p>
          <a:p>
            <a:r>
              <a:rPr lang="tr-TR" b="0" i="0" u="none" strike="noStrike" baseline="0" dirty="0" smtClean="0">
                <a:latin typeface="ArialMT"/>
              </a:rPr>
              <a:t>En önemli özelliği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es-ES" b="0" i="0" u="none" strike="noStrike" baseline="0" dirty="0" smtClean="0">
                <a:latin typeface="ArialMT"/>
              </a:rPr>
              <a:t>vitamin, mineral ve lif açısından son derece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zengin olmalarıdır.</a:t>
            </a:r>
          </a:p>
          <a:p>
            <a:endParaRPr lang="tr-TR" b="0" i="0" u="none" strike="noStrike" baseline="0" dirty="0" smtClean="0">
              <a:latin typeface="ArialMT"/>
            </a:endParaRPr>
          </a:p>
          <a:p>
            <a:r>
              <a:rPr lang="tr-TR" b="0" i="0" u="none" strike="noStrike" baseline="0" dirty="0" smtClean="0">
                <a:latin typeface="ArialMT"/>
              </a:rPr>
              <a:t>Günde toplam 5-7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değişim sebze ve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meyve tüketildiğinde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yeterli vitamin ve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mineral alınmış olur.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01" y="2428714"/>
            <a:ext cx="2143125" cy="21431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57" y="2086982"/>
            <a:ext cx="2880319" cy="28265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5" y="2086982"/>
            <a:ext cx="3240360" cy="293522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04977" y="508518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0" i="0" u="none" strike="noStrike" baseline="0" dirty="0" smtClean="0">
                <a:latin typeface="ArialMT"/>
              </a:rPr>
              <a:t>Değişik renkte, çeşitli meyve ve sebzeler seçilmelidir.</a:t>
            </a:r>
          </a:p>
          <a:p>
            <a:r>
              <a:rPr lang="it-IT" b="0" i="0" u="none" strike="noStrike" baseline="0" dirty="0" smtClean="0">
                <a:latin typeface="ArialMT"/>
              </a:rPr>
              <a:t>A vitamini; görme, cilt sağlığı</a:t>
            </a:r>
          </a:p>
          <a:p>
            <a:r>
              <a:rPr lang="it-IT" b="0" i="0" u="none" strike="noStrike" baseline="0" dirty="0" smtClean="0">
                <a:latin typeface="ArialMT"/>
              </a:rPr>
              <a:t>C vitamini; savunma sistemi, demir emilimi için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gereklidir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20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7544" y="260648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0" u="none" strike="noStrike" baseline="0" dirty="0" smtClean="0">
                <a:latin typeface="Arial-BoldMT"/>
              </a:rPr>
              <a:t>Tüketiminde Dikkatli Davranılacak</a:t>
            </a:r>
            <a:r>
              <a:rPr lang="tr-TR" sz="2000" b="1" i="0" u="none" strike="noStrike" dirty="0" smtClean="0">
                <a:latin typeface="Arial-BoldMT"/>
              </a:rPr>
              <a:t> </a:t>
            </a:r>
            <a:r>
              <a:rPr lang="tr-TR" sz="2000" b="1" i="0" u="none" strike="noStrike" baseline="0" dirty="0" smtClean="0">
                <a:latin typeface="Arial-BoldMT"/>
              </a:rPr>
              <a:t>Besinler</a:t>
            </a:r>
          </a:p>
          <a:p>
            <a:endParaRPr lang="tr-TR" b="0" i="0" u="none" strike="noStrike" baseline="0" dirty="0" smtClean="0">
              <a:latin typeface="ArialMT"/>
            </a:endParaRPr>
          </a:p>
          <a:p>
            <a:r>
              <a:rPr lang="tr-TR" b="0" i="0" u="none" strike="noStrike" baseline="0" dirty="0" smtClean="0">
                <a:latin typeface="ArialMT"/>
              </a:rPr>
              <a:t>Yağ, şeker ve hazır sos veya tatlandırıcıların fazla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kullanması, çeşitli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sağlık sorunlarına neden olur.</a:t>
            </a:r>
          </a:p>
          <a:p>
            <a:endParaRPr lang="tr-TR" b="0" i="0" u="none" strike="noStrike" baseline="0" dirty="0" smtClean="0">
              <a:latin typeface="ArialMT"/>
            </a:endParaRPr>
          </a:p>
          <a:p>
            <a:r>
              <a:rPr lang="tr-TR" b="0" i="0" u="none" strike="noStrike" baseline="0" dirty="0" smtClean="0">
                <a:latin typeface="ArialMT"/>
              </a:rPr>
              <a:t>Özellikle şişmanlığa,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damar hastalıklarına,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diş çürüklerine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neden olabilmektedir.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15805"/>
            <a:ext cx="5715000" cy="231327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67544" y="4629075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0" u="none" strike="noStrike" baseline="0" dirty="0" smtClean="0">
                <a:latin typeface="Arial-BoldMT"/>
              </a:rPr>
              <a:t>Tuz</a:t>
            </a:r>
          </a:p>
          <a:p>
            <a:r>
              <a:rPr lang="tr-TR" b="0" i="0" u="none" strike="noStrike" baseline="0" dirty="0" smtClean="0">
                <a:latin typeface="ArialMT"/>
              </a:rPr>
              <a:t>Az tuzlu besinleri tercih edilmeli</a:t>
            </a:r>
          </a:p>
          <a:p>
            <a:r>
              <a:rPr lang="tr-TR" b="0" i="0" u="none" strike="noStrike" baseline="0" dirty="0" smtClean="0">
                <a:latin typeface="ArialMT"/>
              </a:rPr>
              <a:t>Besin hazırlarken mümkünse tuz ilave edilmemeli.</a:t>
            </a:r>
            <a:endParaRPr lang="tr-TR" b="1" i="0" u="none" strike="noStrike" baseline="0" dirty="0" smtClean="0">
              <a:latin typeface="Arial-BoldMT"/>
            </a:endParaRPr>
          </a:p>
          <a:p>
            <a:r>
              <a:rPr lang="tr-TR" b="1" i="0" u="none" strike="noStrike" baseline="0" dirty="0" smtClean="0">
                <a:latin typeface="Arial-BoldMT"/>
              </a:rPr>
              <a:t>Yağ</a:t>
            </a:r>
          </a:p>
          <a:p>
            <a:r>
              <a:rPr lang="tr-TR" b="0" i="0" u="none" strike="noStrike" baseline="0" dirty="0" err="1" smtClean="0">
                <a:latin typeface="ArialMT"/>
              </a:rPr>
              <a:t>Tereyağ</a:t>
            </a:r>
            <a:r>
              <a:rPr lang="tr-TR" b="0" i="0" u="none" strike="noStrike" baseline="0" dirty="0" smtClean="0">
                <a:latin typeface="ArialMT"/>
              </a:rPr>
              <a:t>, mayonez, margarini az miktarda kullanın</a:t>
            </a:r>
          </a:p>
          <a:p>
            <a:r>
              <a:rPr lang="tr-TR" b="0" i="0" u="none" strike="noStrike" baseline="0" dirty="0" smtClean="0">
                <a:latin typeface="ArialMT"/>
              </a:rPr>
              <a:t>Tam yağlı süt ve süt ürünlerini az kullanın</a:t>
            </a:r>
          </a:p>
          <a:p>
            <a:r>
              <a:rPr lang="tr-TR" b="0" i="0" u="none" strike="noStrike" baseline="0" dirty="0" smtClean="0">
                <a:latin typeface="ArialMT"/>
              </a:rPr>
              <a:t>Sığır ve koyun etlerinin yağlı kısımlarını, tavuğun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derisini tüketmeyin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5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404664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i="0" u="none" strike="noStrike" baseline="0" dirty="0" smtClean="0">
                <a:solidFill>
                  <a:srgbClr val="21157D"/>
                </a:solidFill>
              </a:rPr>
              <a:t>GÜNDE KAÇ ÖĞÜN YEMEK</a:t>
            </a:r>
            <a:r>
              <a:rPr lang="tr-TR" sz="4000" b="1" i="0" u="none" strike="noStrike" dirty="0" smtClean="0">
                <a:solidFill>
                  <a:srgbClr val="21157D"/>
                </a:solidFill>
              </a:rPr>
              <a:t> </a:t>
            </a:r>
            <a:r>
              <a:rPr lang="tr-TR" sz="4000" b="1" i="0" u="none" strike="noStrike" baseline="0" dirty="0" smtClean="0">
                <a:solidFill>
                  <a:srgbClr val="21157D"/>
                </a:solidFill>
              </a:rPr>
              <a:t>YEMELİYİZ?</a:t>
            </a:r>
          </a:p>
          <a:p>
            <a:pPr algn="ctr"/>
            <a:r>
              <a:rPr lang="tr-TR" sz="4000" b="0" i="0" u="none" strike="noStrike" baseline="0" dirty="0" smtClean="0">
                <a:solidFill>
                  <a:srgbClr val="000000"/>
                </a:solidFill>
              </a:rPr>
              <a:t>• Kahvaltı</a:t>
            </a:r>
          </a:p>
          <a:p>
            <a:pPr algn="ctr"/>
            <a:r>
              <a:rPr lang="tr-TR" sz="4000" b="0" i="0" u="none" strike="noStrike" baseline="0" dirty="0" smtClean="0">
                <a:solidFill>
                  <a:srgbClr val="000000"/>
                </a:solidFill>
              </a:rPr>
              <a:t>• Öğle Yemeği</a:t>
            </a:r>
          </a:p>
          <a:p>
            <a:pPr algn="ctr"/>
            <a:r>
              <a:rPr lang="tr-TR" sz="4000" b="0" i="0" u="none" strike="noStrike" baseline="0" dirty="0" smtClean="0">
                <a:solidFill>
                  <a:srgbClr val="000000"/>
                </a:solidFill>
              </a:rPr>
              <a:t>• Akşam Yemeği</a:t>
            </a:r>
          </a:p>
          <a:p>
            <a:pPr algn="ctr"/>
            <a:r>
              <a:rPr lang="tr-TR" sz="4000" b="0" i="0" u="none" strike="noStrike" baseline="0" dirty="0" smtClean="0">
                <a:solidFill>
                  <a:srgbClr val="000000"/>
                </a:solidFill>
              </a:rPr>
              <a:t>• Öğün aralarında meyve, fındık,</a:t>
            </a:r>
            <a:r>
              <a:rPr lang="tr-TR" sz="40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tr-TR" sz="4000" b="0" i="0" u="none" strike="noStrike" baseline="0" dirty="0" smtClean="0">
                <a:solidFill>
                  <a:srgbClr val="000000"/>
                </a:solidFill>
              </a:rPr>
              <a:t>ceviz, kurutulmuş meyveler</a:t>
            </a:r>
            <a:r>
              <a:rPr lang="tr-TR" sz="4000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tr-TR" sz="4000" b="0" i="0" u="none" strike="noStrike" baseline="0" dirty="0" smtClean="0">
                <a:solidFill>
                  <a:srgbClr val="000000"/>
                </a:solidFill>
              </a:rPr>
              <a:t>yemeliyiz. Süt ve ayran içebiliriz.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5966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183893" y="620688"/>
            <a:ext cx="6776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i="0" u="none" strike="noStrike" baseline="0" dirty="0" smtClean="0">
                <a:latin typeface="TimesNewRomanPS-BoldMT"/>
              </a:rPr>
              <a:t>EN ÖNEMLİ ÖĞÜNÜMÜZ NE ?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9393" y="1047841"/>
            <a:ext cx="3645214" cy="55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332656"/>
            <a:ext cx="77768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i="0" u="none" strike="noStrike" baseline="0" dirty="0" smtClean="0">
                <a:latin typeface="Arial-BoldMT"/>
              </a:rPr>
              <a:t>Kahvaltı: Çok önemli bir öğün</a:t>
            </a:r>
          </a:p>
          <a:p>
            <a:endParaRPr lang="tr-TR" sz="3200" b="1" i="0" u="none" strike="noStrike" baseline="0" dirty="0" smtClean="0">
              <a:latin typeface="Arial-BoldMT"/>
            </a:endParaRPr>
          </a:p>
          <a:p>
            <a:endParaRPr lang="tr-TR" sz="3200" b="1" dirty="0">
              <a:latin typeface="Arial-BoldMT"/>
            </a:endParaRPr>
          </a:p>
          <a:p>
            <a:endParaRPr lang="tr-TR" sz="3200" b="1" i="0" u="none" strike="noStrike" baseline="0" dirty="0" smtClean="0">
              <a:latin typeface="Arial-BoldMT"/>
            </a:endParaRPr>
          </a:p>
          <a:p>
            <a:endParaRPr lang="tr-TR" sz="3200" b="1" dirty="0">
              <a:latin typeface="Arial-BoldMT"/>
            </a:endParaRPr>
          </a:p>
          <a:p>
            <a:endParaRPr lang="tr-TR" sz="3200" b="1" i="0" u="none" strike="noStrike" baseline="0" dirty="0" smtClean="0">
              <a:latin typeface="Arial-BoldMT"/>
            </a:endParaRPr>
          </a:p>
          <a:p>
            <a:endParaRPr lang="tr-TR" sz="3200" b="1" dirty="0">
              <a:latin typeface="Arial-BoldMT"/>
            </a:endParaRPr>
          </a:p>
          <a:p>
            <a:endParaRPr lang="tr-TR" sz="3200" b="1" i="0" u="none" strike="noStrike" baseline="0" dirty="0" smtClean="0">
              <a:latin typeface="Arial-BoldMT"/>
            </a:endParaRPr>
          </a:p>
          <a:p>
            <a:endParaRPr lang="tr-TR" sz="3200" b="1" i="0" u="none" strike="noStrike" baseline="0" dirty="0" smtClean="0">
              <a:latin typeface="Arial-BoldMT"/>
            </a:endParaRPr>
          </a:p>
          <a:p>
            <a:r>
              <a:rPr lang="tr-TR" sz="2000" b="1" i="0" u="none" strike="noStrike" baseline="0" dirty="0" smtClean="0">
                <a:latin typeface="ArialMT"/>
              </a:rPr>
              <a:t>Düzenli kahvaltı yapmak öğrenme,</a:t>
            </a:r>
            <a:r>
              <a:rPr lang="tr-TR" sz="2000" b="1" i="0" u="none" strike="noStrike" dirty="0" smtClean="0">
                <a:latin typeface="ArialMT"/>
              </a:rPr>
              <a:t> </a:t>
            </a:r>
            <a:r>
              <a:rPr lang="tr-TR" sz="2000" b="1" i="0" u="none" strike="noStrike" baseline="0" dirty="0" smtClean="0">
                <a:latin typeface="ArialMT"/>
              </a:rPr>
              <a:t>dikkat, verimlilik, yaratıcılık gücünde artış</a:t>
            </a:r>
            <a:r>
              <a:rPr lang="tr-TR" sz="2000" b="1" i="0" u="none" strike="noStrike" dirty="0" smtClean="0">
                <a:latin typeface="ArialMT"/>
              </a:rPr>
              <a:t> </a:t>
            </a:r>
            <a:r>
              <a:rPr lang="tr-TR" sz="2000" b="1" i="0" u="none" strike="noStrike" baseline="0" dirty="0" smtClean="0">
                <a:latin typeface="ArialMT"/>
              </a:rPr>
              <a:t>ve fiziksel dayanıklılık açısından</a:t>
            </a:r>
            <a:r>
              <a:rPr lang="tr-TR" sz="2000" b="1" i="0" u="none" strike="noStrike" dirty="0" smtClean="0">
                <a:latin typeface="ArialMT"/>
              </a:rPr>
              <a:t> </a:t>
            </a:r>
            <a:r>
              <a:rPr lang="tr-TR" sz="2000" b="1" i="0" u="none" strike="noStrike" baseline="0" dirty="0" smtClean="0">
                <a:latin typeface="ArialMT"/>
              </a:rPr>
              <a:t>oldukça önemlidir.</a:t>
            </a:r>
          </a:p>
          <a:p>
            <a:endParaRPr lang="tr-TR" sz="2000" b="1" i="0" u="none" strike="noStrike" baseline="0" dirty="0" smtClean="0">
              <a:latin typeface="ArialMT"/>
            </a:endParaRPr>
          </a:p>
          <a:p>
            <a:r>
              <a:rPr lang="tr-TR" sz="2000" b="1" i="0" u="none" strike="noStrike" baseline="0" dirty="0" smtClean="0">
                <a:latin typeface="ArialMT"/>
              </a:rPr>
              <a:t>Kahvaltının yapılmadığı</a:t>
            </a:r>
            <a:r>
              <a:rPr lang="tr-TR" sz="2000" b="1" i="0" u="none" strike="noStrike" dirty="0" smtClean="0">
                <a:latin typeface="ArialMT"/>
              </a:rPr>
              <a:t> </a:t>
            </a:r>
            <a:r>
              <a:rPr lang="tr-TR" sz="2000" b="1" i="0" u="none" strike="noStrike" baseline="0" dirty="0" smtClean="0">
                <a:latin typeface="ArialMT"/>
              </a:rPr>
              <a:t>durumlarda karın ağrısı</a:t>
            </a:r>
            <a:r>
              <a:rPr lang="tr-TR" sz="2000" b="1" i="0" u="none" strike="noStrike" dirty="0" smtClean="0">
                <a:latin typeface="ArialMT"/>
              </a:rPr>
              <a:t> </a:t>
            </a:r>
            <a:r>
              <a:rPr lang="tr-TR" sz="2000" b="1" i="0" u="none" strike="noStrike" baseline="0" dirty="0" smtClean="0">
                <a:latin typeface="ArialMT"/>
              </a:rPr>
              <a:t>çocukların söylediği en önemli</a:t>
            </a:r>
            <a:r>
              <a:rPr lang="tr-TR" sz="2000" b="1" i="0" u="none" strike="noStrike" dirty="0" smtClean="0">
                <a:latin typeface="ArialMT"/>
              </a:rPr>
              <a:t> </a:t>
            </a:r>
            <a:r>
              <a:rPr lang="tr-TR" sz="2000" b="1" i="0" u="none" strike="noStrike" baseline="0" dirty="0" smtClean="0">
                <a:latin typeface="ArialMT"/>
              </a:rPr>
              <a:t>şikayetlerdendir.</a:t>
            </a:r>
            <a:endParaRPr lang="tr-TR" sz="20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4209690" cy="33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620688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i="0" u="none" strike="noStrike" baseline="0" dirty="0" smtClean="0">
                <a:latin typeface="Arial-BoldMT"/>
              </a:rPr>
              <a:t>“</a:t>
            </a:r>
            <a:r>
              <a:rPr lang="tr-TR" sz="3200" b="1" i="0" u="none" strike="noStrike" baseline="0" dirty="0" err="1" smtClean="0">
                <a:latin typeface="Arial-BoldMT"/>
              </a:rPr>
              <a:t>Fast</a:t>
            </a:r>
            <a:r>
              <a:rPr lang="tr-TR" sz="3200" b="1" i="0" u="none" strike="noStrike" baseline="0" dirty="0" smtClean="0">
                <a:latin typeface="Arial-BoldMT"/>
              </a:rPr>
              <a:t> </a:t>
            </a:r>
            <a:r>
              <a:rPr lang="tr-TR" sz="3200" b="1" i="0" u="none" strike="noStrike" baseline="0" dirty="0" err="1" smtClean="0">
                <a:latin typeface="Arial-BoldMT"/>
              </a:rPr>
              <a:t>Food</a:t>
            </a:r>
            <a:r>
              <a:rPr lang="tr-TR" sz="3200" b="1" i="0" u="none" strike="noStrike" baseline="0" dirty="0" smtClean="0">
                <a:latin typeface="Arial-BoldMT"/>
              </a:rPr>
              <a:t>” Ürünlerin Zararları</a:t>
            </a:r>
          </a:p>
          <a:p>
            <a:r>
              <a:rPr lang="tr-TR" sz="2400" b="0" i="0" u="none" strike="noStrike" baseline="0" dirty="0" smtClean="0">
                <a:latin typeface="ArialMT"/>
              </a:rPr>
              <a:t>Hazır gıdalardaki renklendiriciler, aroma artırıcı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maddeler, tatlandırıcılar, </a:t>
            </a:r>
            <a:r>
              <a:rPr lang="tr-TR" sz="2400" b="0" i="0" u="none" strike="noStrike" baseline="0" dirty="0" err="1" smtClean="0">
                <a:latin typeface="ArialMT"/>
              </a:rPr>
              <a:t>antimikrobiyal</a:t>
            </a:r>
            <a:r>
              <a:rPr lang="tr-TR" sz="2400" b="0" i="0" u="none" strike="noStrike" baseline="0" dirty="0" smtClean="0">
                <a:latin typeface="ArialMT"/>
              </a:rPr>
              <a:t> maddeler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kanser ve kalp hastalıklarını artırır.</a:t>
            </a:r>
          </a:p>
          <a:p>
            <a:endParaRPr lang="tr-TR" sz="2400" b="0" i="0" u="none" strike="noStrike" baseline="0" dirty="0" smtClean="0">
              <a:latin typeface="ArialMT"/>
            </a:endParaRPr>
          </a:p>
          <a:p>
            <a:endParaRPr lang="tr-TR" sz="2400" dirty="0">
              <a:latin typeface="ArialMT"/>
            </a:endParaRPr>
          </a:p>
          <a:p>
            <a:endParaRPr lang="tr-TR" sz="2400" b="0" i="0" u="none" strike="noStrike" baseline="0" dirty="0" smtClean="0">
              <a:latin typeface="ArialMT"/>
            </a:endParaRPr>
          </a:p>
          <a:p>
            <a:endParaRPr lang="tr-TR" sz="2400" dirty="0">
              <a:latin typeface="ArialMT"/>
            </a:endParaRPr>
          </a:p>
          <a:p>
            <a:endParaRPr lang="tr-TR" sz="2400" b="0" i="0" u="none" strike="noStrike" baseline="0" dirty="0" smtClean="0">
              <a:latin typeface="ArialMT"/>
            </a:endParaRPr>
          </a:p>
          <a:p>
            <a:endParaRPr lang="tr-TR" sz="2400" b="0" i="0" u="none" strike="noStrike" baseline="0" dirty="0" smtClean="0">
              <a:latin typeface="ArialMT"/>
            </a:endParaRPr>
          </a:p>
          <a:p>
            <a:r>
              <a:rPr lang="tr-TR" sz="2400" b="0" i="0" u="none" strike="noStrike" baseline="0" dirty="0" smtClean="0">
                <a:latin typeface="ArialMT"/>
              </a:rPr>
              <a:t>“</a:t>
            </a:r>
            <a:r>
              <a:rPr lang="tr-TR" sz="2400" b="0" i="0" u="none" strike="noStrike" baseline="0" dirty="0" err="1" smtClean="0">
                <a:latin typeface="ArialMT"/>
              </a:rPr>
              <a:t>Fast</a:t>
            </a:r>
            <a:r>
              <a:rPr lang="tr-TR" sz="2400" b="0" i="0" u="none" strike="noStrike" baseline="0" dirty="0" smtClean="0">
                <a:latin typeface="ArialMT"/>
              </a:rPr>
              <a:t> </a:t>
            </a:r>
            <a:r>
              <a:rPr lang="tr-TR" sz="2400" b="0" i="0" u="none" strike="noStrike" baseline="0" dirty="0" err="1" smtClean="0">
                <a:latin typeface="ArialMT"/>
              </a:rPr>
              <a:t>food</a:t>
            </a:r>
            <a:r>
              <a:rPr lang="tr-TR" sz="2400" b="0" i="0" u="none" strike="noStrike" baseline="0" dirty="0" smtClean="0">
                <a:latin typeface="ArialMT"/>
              </a:rPr>
              <a:t>” hazır yiyecekler yüksek enerji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içermelerine karşın, vitamin, mineral ve liften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fakirdir. Kilo artışı, damar hastalıkları, bazı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sv-SE" sz="2400" b="0" i="0" u="none" strike="noStrike" baseline="0" dirty="0" smtClean="0">
                <a:latin typeface="ArialMT"/>
              </a:rPr>
              <a:t>kanserler için risk artışına neden olurlar.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92" y="2088952"/>
            <a:ext cx="2846716" cy="189901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1932318" cy="135105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70" y="2477329"/>
            <a:ext cx="2398144" cy="15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3952875" cy="395287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23528" y="548680"/>
            <a:ext cx="6390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0" u="none" strike="noStrike" baseline="0" dirty="0" smtClean="0">
                <a:latin typeface="Arial-BoldMT"/>
              </a:rPr>
              <a:t>“</a:t>
            </a:r>
            <a:r>
              <a:rPr lang="tr-TR" sz="2400" b="1" i="0" u="none" strike="noStrike" baseline="0" dirty="0" err="1" smtClean="0">
                <a:latin typeface="Arial-BoldMT"/>
              </a:rPr>
              <a:t>Fast</a:t>
            </a:r>
            <a:r>
              <a:rPr lang="tr-TR" sz="2400" b="1" i="0" u="none" strike="noStrike" baseline="0" dirty="0" smtClean="0">
                <a:latin typeface="Arial-BoldMT"/>
              </a:rPr>
              <a:t> </a:t>
            </a:r>
            <a:r>
              <a:rPr lang="tr-TR" sz="2400" b="1" i="0" u="none" strike="noStrike" baseline="0" dirty="0" err="1" smtClean="0">
                <a:latin typeface="Arial-BoldMT"/>
              </a:rPr>
              <a:t>Food</a:t>
            </a:r>
            <a:r>
              <a:rPr lang="tr-TR" sz="2400" b="1" i="0" u="none" strike="noStrike" baseline="0" dirty="0" smtClean="0">
                <a:latin typeface="Arial-BoldMT"/>
              </a:rPr>
              <a:t>” Ürünlerin Zararları</a:t>
            </a:r>
          </a:p>
          <a:p>
            <a:endParaRPr lang="tr-TR" sz="2400" b="0" i="0" u="none" strike="noStrike" baseline="0" dirty="0" smtClean="0">
              <a:latin typeface="ArialMT"/>
            </a:endParaRPr>
          </a:p>
          <a:p>
            <a:r>
              <a:rPr lang="tr-TR" sz="2400" b="0" i="0" u="none" strike="noStrike" baseline="0" dirty="0" smtClean="0">
                <a:latin typeface="ArialMT"/>
              </a:rPr>
              <a:t>A vitamini, C vitamini </a:t>
            </a:r>
          </a:p>
          <a:p>
            <a:r>
              <a:rPr lang="tr-TR" sz="2400" b="0" i="0" u="none" strike="noStrike" baseline="0" dirty="0" smtClean="0">
                <a:latin typeface="ArialMT"/>
              </a:rPr>
              <a:t>ve kalsiyum yönünden</a:t>
            </a:r>
          </a:p>
          <a:p>
            <a:r>
              <a:rPr lang="tr-TR" sz="2400" b="0" i="0" u="none" strike="noStrike" baseline="0" dirty="0" smtClean="0">
                <a:latin typeface="ArialMT"/>
              </a:rPr>
              <a:t>yetersizdir.</a:t>
            </a:r>
          </a:p>
          <a:p>
            <a:endParaRPr lang="tr-TR" sz="2400" b="0" i="0" u="none" strike="noStrike" baseline="0" dirty="0" smtClean="0">
              <a:latin typeface="ArialMT"/>
            </a:endParaRPr>
          </a:p>
          <a:p>
            <a:r>
              <a:rPr lang="tr-TR" sz="2400" b="0" i="0" u="none" strike="noStrike" baseline="0" dirty="0" smtClean="0">
                <a:latin typeface="ArialMT"/>
              </a:rPr>
              <a:t>Kolalı içecekler, çay </a:t>
            </a:r>
          </a:p>
          <a:p>
            <a:r>
              <a:rPr lang="tr-TR" sz="2400" b="0" i="0" u="none" strike="noStrike" baseline="0" dirty="0" smtClean="0">
                <a:latin typeface="ArialMT"/>
              </a:rPr>
              <a:t>ve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kahve sık </a:t>
            </a:r>
          </a:p>
          <a:p>
            <a:r>
              <a:rPr lang="tr-TR" sz="2400" b="0" i="0" u="none" strike="noStrike" baseline="0" dirty="0" smtClean="0">
                <a:latin typeface="ArialMT"/>
              </a:rPr>
              <a:t>tüketilmemelidir.</a:t>
            </a:r>
          </a:p>
          <a:p>
            <a:endParaRPr lang="tr-TR" sz="2400" b="0" i="0" u="none" strike="noStrike" baseline="0" dirty="0" smtClean="0">
              <a:latin typeface="ArialMT"/>
            </a:endParaRPr>
          </a:p>
          <a:p>
            <a:r>
              <a:rPr lang="tr-TR" sz="2400" b="0" i="0" u="none" strike="noStrike" baseline="0" dirty="0" smtClean="0">
                <a:latin typeface="ArialMT"/>
              </a:rPr>
              <a:t>Sinirlilik,</a:t>
            </a:r>
          </a:p>
          <a:p>
            <a:r>
              <a:rPr lang="tr-TR" sz="2400" b="0" i="0" u="none" strike="noStrike" baseline="0" dirty="0" smtClean="0">
                <a:latin typeface="ArialMT"/>
              </a:rPr>
              <a:t>Huzursuzluk,</a:t>
            </a:r>
          </a:p>
          <a:p>
            <a:r>
              <a:rPr lang="tr-TR" sz="2400" b="0" i="0" u="none" strike="noStrike" baseline="0" dirty="0" smtClean="0">
                <a:latin typeface="ArialMT"/>
              </a:rPr>
              <a:t>Uykusuzluk</a:t>
            </a:r>
          </a:p>
          <a:p>
            <a:r>
              <a:rPr lang="tr-TR" sz="2400" b="0" i="0" u="none" strike="noStrike" baseline="0" dirty="0" smtClean="0">
                <a:latin typeface="ArialMT"/>
              </a:rPr>
              <a:t>Kan basıncında yükselme</a:t>
            </a:r>
          </a:p>
          <a:p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gibi durumlara neden olur.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853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49705" y="1382286"/>
            <a:ext cx="41383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i="0" u="none" strike="noStrike" baseline="0" dirty="0" smtClean="0">
                <a:latin typeface="Arial-BoldMT"/>
              </a:rPr>
              <a:t>Beslenme</a:t>
            </a:r>
          </a:p>
          <a:p>
            <a:r>
              <a:rPr lang="tr-TR" sz="2800" b="0" i="0" u="none" strike="noStrike" baseline="0" dirty="0" smtClean="0">
                <a:latin typeface="ArialMT"/>
              </a:rPr>
              <a:t>İnsanın büyüme, gelişme,</a:t>
            </a:r>
            <a:r>
              <a:rPr lang="tr-TR" sz="2800" b="0" i="0" u="none" strike="noStrike" dirty="0" smtClean="0">
                <a:latin typeface="ArialMT"/>
              </a:rPr>
              <a:t> </a:t>
            </a:r>
            <a:r>
              <a:rPr lang="tr-TR" sz="2800" b="0" i="0" u="none" strike="noStrike" baseline="0" dirty="0" smtClean="0">
                <a:latin typeface="ArialMT"/>
              </a:rPr>
              <a:t>sağlıklı ve üretken olarak</a:t>
            </a:r>
            <a:r>
              <a:rPr lang="tr-TR" sz="2800" b="0" i="0" u="none" strike="noStrike" dirty="0" smtClean="0">
                <a:latin typeface="ArialMT"/>
              </a:rPr>
              <a:t> </a:t>
            </a:r>
            <a:r>
              <a:rPr lang="tr-TR" sz="2800" b="0" i="0" u="none" strike="noStrike" baseline="0" dirty="0" smtClean="0">
                <a:latin typeface="ArialMT"/>
              </a:rPr>
              <a:t>uzun süre</a:t>
            </a:r>
            <a:r>
              <a:rPr lang="tr-TR" sz="2800" b="0" i="0" u="none" strike="noStrike" dirty="0" smtClean="0">
                <a:latin typeface="ArialMT"/>
              </a:rPr>
              <a:t> </a:t>
            </a:r>
            <a:r>
              <a:rPr lang="tr-TR" sz="2800" b="0" i="0" u="none" strike="noStrike" baseline="0" dirty="0" smtClean="0">
                <a:latin typeface="ArialMT"/>
              </a:rPr>
              <a:t>yaşaması için</a:t>
            </a:r>
            <a:r>
              <a:rPr lang="tr-TR" sz="2800" b="0" i="0" u="none" strike="noStrike" dirty="0" smtClean="0">
                <a:latin typeface="ArialMT"/>
              </a:rPr>
              <a:t> </a:t>
            </a:r>
            <a:r>
              <a:rPr lang="tr-TR" sz="2800" b="0" i="0" u="none" strike="noStrike" baseline="0" dirty="0" smtClean="0">
                <a:latin typeface="ArialMT"/>
              </a:rPr>
              <a:t>gerekli olan besin öğelerini</a:t>
            </a:r>
            <a:r>
              <a:rPr lang="tr-TR" sz="2800" b="0" i="0" u="none" strike="noStrike" dirty="0" smtClean="0">
                <a:latin typeface="ArialMT"/>
              </a:rPr>
              <a:t> </a:t>
            </a:r>
            <a:r>
              <a:rPr lang="tr-TR" sz="2800" b="0" i="0" u="none" strike="noStrike" baseline="0" dirty="0" smtClean="0">
                <a:latin typeface="ArialMT"/>
              </a:rPr>
              <a:t>yeterli miktarda alıp</a:t>
            </a:r>
            <a:r>
              <a:rPr lang="tr-TR" sz="2800" b="0" i="0" u="none" strike="noStrike" dirty="0" smtClean="0">
                <a:latin typeface="ArialMT"/>
              </a:rPr>
              <a:t> </a:t>
            </a:r>
            <a:r>
              <a:rPr lang="tr-TR" sz="2800" b="0" i="0" u="none" strike="noStrike" baseline="0" dirty="0" smtClean="0">
                <a:latin typeface="ArialMT"/>
              </a:rPr>
              <a:t>vücudunda kullanmasıdır.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1" b="19421"/>
          <a:stretch/>
        </p:blipFill>
        <p:spPr>
          <a:xfrm>
            <a:off x="4765068" y="1480465"/>
            <a:ext cx="3384376" cy="38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64006" y="302241"/>
            <a:ext cx="40324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i="0" u="none" strike="noStrike" baseline="0" dirty="0" smtClean="0">
                <a:latin typeface="Arial-BoldMT"/>
              </a:rPr>
              <a:t>Sağlıklı ve Dengeli Beslenme</a:t>
            </a:r>
          </a:p>
          <a:p>
            <a:pPr algn="ctr"/>
            <a:endParaRPr lang="tr-TR" sz="2800" b="1" dirty="0">
              <a:latin typeface="Arial-BoldMT"/>
            </a:endParaRPr>
          </a:p>
          <a:p>
            <a:pPr algn="ctr"/>
            <a:r>
              <a:rPr lang="tr-TR" sz="3600" dirty="0" smtClean="0"/>
              <a:t>Vücudun büyümesi, yenilenmesi ve çalışması için besin öğelerinin her birinin yeterli miktarlarda alınmasıdır.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" y="2348880"/>
            <a:ext cx="4183871" cy="36292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4" y="302241"/>
            <a:ext cx="3796556" cy="16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95536" y="628234"/>
            <a:ext cx="30243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i="0" u="none" strike="noStrike" baseline="0" dirty="0" smtClean="0">
                <a:latin typeface="Arial-BoldMT"/>
              </a:rPr>
              <a:t>Besin Öğeleri</a:t>
            </a:r>
          </a:p>
          <a:p>
            <a:endParaRPr lang="tr-TR" b="0" i="0" u="none" strike="noStrike" baseline="0" dirty="0" smtClean="0">
              <a:latin typeface="ArialMT"/>
            </a:endParaRPr>
          </a:p>
          <a:p>
            <a:r>
              <a:rPr lang="tr-TR" sz="2800" b="0" i="0" u="none" strike="noStrike" baseline="0" dirty="0" smtClean="0">
                <a:latin typeface="ArialMT"/>
              </a:rPr>
              <a:t>1.Proteinler</a:t>
            </a:r>
          </a:p>
          <a:p>
            <a:endParaRPr lang="tr-TR" sz="2800" b="0" i="0" u="none" strike="noStrike" baseline="0" dirty="0" smtClean="0">
              <a:latin typeface="ArialMT"/>
            </a:endParaRPr>
          </a:p>
          <a:p>
            <a:r>
              <a:rPr lang="tr-TR" sz="2800" b="0" i="0" u="none" strike="noStrike" baseline="0" dirty="0" smtClean="0">
                <a:latin typeface="ArialMT"/>
              </a:rPr>
              <a:t>2.Yağlar</a:t>
            </a:r>
          </a:p>
          <a:p>
            <a:endParaRPr lang="tr-TR" sz="2800" b="0" i="0" u="none" strike="noStrike" baseline="0" dirty="0" smtClean="0">
              <a:latin typeface="ArialMT"/>
            </a:endParaRPr>
          </a:p>
          <a:p>
            <a:r>
              <a:rPr lang="tr-TR" sz="2800" b="0" i="0" u="none" strike="noStrike" baseline="0" dirty="0" smtClean="0">
                <a:latin typeface="ArialMT"/>
              </a:rPr>
              <a:t>3.Karbonhidratlar</a:t>
            </a:r>
          </a:p>
          <a:p>
            <a:endParaRPr lang="tr-TR" sz="2800" b="0" i="0" u="none" strike="noStrike" baseline="0" dirty="0" smtClean="0">
              <a:latin typeface="ArialMT"/>
            </a:endParaRPr>
          </a:p>
          <a:p>
            <a:r>
              <a:rPr lang="tr-TR" sz="2800" b="0" i="0" u="none" strike="noStrike" baseline="0" dirty="0" smtClean="0">
                <a:latin typeface="ArialMT"/>
              </a:rPr>
              <a:t>4.Mineraller</a:t>
            </a:r>
          </a:p>
          <a:p>
            <a:endParaRPr lang="tr-TR" sz="2800" b="0" i="0" u="none" strike="noStrike" baseline="0" dirty="0" smtClean="0">
              <a:latin typeface="ArialMT"/>
            </a:endParaRPr>
          </a:p>
          <a:p>
            <a:r>
              <a:rPr lang="tr-TR" sz="2800" b="0" i="0" u="none" strike="noStrike" baseline="0" dirty="0" smtClean="0">
                <a:latin typeface="ArialMT"/>
              </a:rPr>
              <a:t>5.Vitaminler</a:t>
            </a:r>
          </a:p>
          <a:p>
            <a:endParaRPr lang="tr-TR" sz="2800" b="0" i="0" u="none" strike="noStrike" baseline="0" dirty="0" smtClean="0">
              <a:latin typeface="ArialMT"/>
            </a:endParaRPr>
          </a:p>
          <a:p>
            <a:r>
              <a:rPr lang="tr-TR" sz="2800" b="0" i="0" u="none" strike="noStrike" baseline="0" dirty="0" smtClean="0">
                <a:latin typeface="ArialMT"/>
              </a:rPr>
              <a:t>6.Su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6" r="13662"/>
          <a:stretch/>
        </p:blipFill>
        <p:spPr>
          <a:xfrm>
            <a:off x="3203848" y="728700"/>
            <a:ext cx="51845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88640"/>
            <a:ext cx="74888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i="0" u="none" strike="noStrike" baseline="0" dirty="0" smtClean="0">
                <a:latin typeface="Arial-BoldMT"/>
              </a:rPr>
              <a:t>Proteinler vücudun yapıtaşlarıdır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>
                <a:latin typeface="ArialMT"/>
              </a:rPr>
              <a:t>Büyüme ve gelişme için en önemli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besin öğesidir.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>
                <a:latin typeface="ArialMT"/>
              </a:rPr>
              <a:t>Bağışıklık sistemimizi korur ve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güçlendirir.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>
                <a:latin typeface="ArialMT"/>
              </a:rPr>
              <a:t>Vücutta enerji kaynağı olarak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kullanılır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n-NO" sz="2400" b="0" i="0" u="none" strike="noStrike" baseline="0" dirty="0" smtClean="0">
                <a:latin typeface="ArialMT"/>
              </a:rPr>
              <a:t>Kan, kemik ve kas hücrelerimizi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oluşturur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>
                <a:latin typeface="ArialMT"/>
              </a:rPr>
              <a:t>Hücrelerin yenilenmesi için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önemlidir.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3382561" y="4136962"/>
            <a:ext cx="42771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0" u="none" strike="noStrike" baseline="0" dirty="0" smtClean="0">
                <a:latin typeface="Arial-BoldMT"/>
              </a:rPr>
              <a:t>Protein Kaynakları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0" i="0" u="none" strike="noStrike" baseline="0" dirty="0" smtClean="0">
                <a:latin typeface="ArialMT"/>
              </a:rPr>
              <a:t>Süt,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0" i="0" u="none" strike="noStrike" baseline="0" dirty="0" smtClean="0">
                <a:latin typeface="ArialMT"/>
              </a:rPr>
              <a:t>Süt ürünleri,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0" i="0" u="none" strike="noStrike" baseline="0" dirty="0" smtClean="0">
                <a:latin typeface="ArialMT"/>
              </a:rPr>
              <a:t>Et,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0" i="0" u="none" strike="noStrike" baseline="0" dirty="0" smtClean="0">
                <a:latin typeface="ArialMT"/>
              </a:rPr>
              <a:t>Yumurta,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0" i="0" u="none" strike="noStrike" baseline="0" dirty="0" smtClean="0">
                <a:latin typeface="ArialMT"/>
              </a:rPr>
              <a:t>Balık,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0" i="0" u="none" strike="noStrike" baseline="0" dirty="0" err="1" smtClean="0">
                <a:latin typeface="ArialMT"/>
              </a:rPr>
              <a:t>Kurubaklagiller</a:t>
            </a:r>
            <a:endParaRPr lang="tr-TR" sz="2000" b="0" i="0" u="none" strike="noStrike" baseline="0" dirty="0" smtClean="0">
              <a:latin typeface="ArialMT"/>
            </a:endParaRPr>
          </a:p>
          <a:p>
            <a:r>
              <a:rPr lang="fi-FI" sz="2000" b="0" i="0" u="none" strike="noStrike" baseline="0" dirty="0" smtClean="0">
                <a:latin typeface="ArialMT"/>
              </a:rPr>
              <a:t>zengin ve kaliteli protein kaynağıdır.</a:t>
            </a: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2915816" cy="201601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92" y="2632651"/>
            <a:ext cx="2696687" cy="151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7667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/>
              <a:t>Protein Eksikliği</a:t>
            </a:r>
          </a:p>
          <a:p>
            <a:r>
              <a:rPr lang="tr-TR" sz="3600" dirty="0"/>
              <a:t>Yeterli protein alınmazsa büyüme </a:t>
            </a:r>
            <a:r>
              <a:rPr lang="tr-TR" sz="3600" dirty="0" smtClean="0"/>
              <a:t>durur, vücut direnci azalır</a:t>
            </a:r>
            <a:r>
              <a:rPr lang="tr-TR" sz="3600" dirty="0"/>
              <a:t>, hastalıklara yakalanma riski artar.</a:t>
            </a:r>
          </a:p>
          <a:p>
            <a:r>
              <a:rPr lang="tr-TR" sz="3600" dirty="0"/>
              <a:t>İlköğretim çağı çocuklarının günlük protein</a:t>
            </a:r>
          </a:p>
          <a:p>
            <a:r>
              <a:rPr lang="tr-TR" sz="3600" dirty="0"/>
              <a:t>gereksinimi;</a:t>
            </a:r>
          </a:p>
          <a:p>
            <a:r>
              <a:rPr lang="tr-TR" sz="3600" b="1" dirty="0">
                <a:solidFill>
                  <a:srgbClr val="FF0000"/>
                </a:solidFill>
              </a:rPr>
              <a:t>2 bardak süt veya yoğurt,</a:t>
            </a:r>
          </a:p>
          <a:p>
            <a:r>
              <a:rPr lang="tr-TR" sz="3600" b="1" dirty="0">
                <a:solidFill>
                  <a:srgbClr val="FF0000"/>
                </a:solidFill>
              </a:rPr>
              <a:t>1-2 kibrit kutusu peynir,</a:t>
            </a:r>
          </a:p>
          <a:p>
            <a:r>
              <a:rPr lang="tr-TR" sz="3600" b="1" dirty="0">
                <a:solidFill>
                  <a:srgbClr val="FF0000"/>
                </a:solidFill>
              </a:rPr>
              <a:t>3-4 köfte kadar tavuk, balık veya et </a:t>
            </a:r>
            <a:r>
              <a:rPr lang="tr-TR" sz="3600" dirty="0"/>
              <a:t>ile karşılanabilir.</a:t>
            </a:r>
          </a:p>
        </p:txBody>
      </p:sp>
    </p:spTree>
    <p:extLst>
      <p:ext uri="{BB962C8B-B14F-4D97-AF65-F5344CB8AC3E}">
        <p14:creationId xmlns:p14="http://schemas.microsoft.com/office/powerpoint/2010/main" val="37999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188640"/>
            <a:ext cx="8136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i="0" u="none" strike="noStrike" baseline="0" dirty="0" smtClean="0"/>
              <a:t>Yağ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sz="3200" i="0" u="none" strike="noStrike" baseline="0" dirty="0" smtClean="0"/>
              <a:t>En çok enerji veren besin öğesidir.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sz="3200" i="0" u="none" strike="noStrike" baseline="0" dirty="0" smtClean="0"/>
              <a:t>Vücudu darbelere karşı korur.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sz="3200" i="0" u="none" strike="noStrike" baseline="0" dirty="0" smtClean="0"/>
              <a:t>Vücut ısısını kontrol eder.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sz="3200" i="0" u="none" strike="noStrike" baseline="0" dirty="0" smtClean="0"/>
              <a:t>Depo besin olarak görev yapar.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sz="3200" dirty="0" smtClean="0"/>
              <a:t>Çocukların hızlı gelişmesini sağlayan ve aktif hayatını destekleyen önemli bir enerji kaynağıdır.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sz="3200" dirty="0" smtClean="0"/>
              <a:t>Yetersiz yağ alımı büyüme ve gelişmeyi yavaşlatır.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sz="3200" dirty="0" smtClean="0"/>
              <a:t>Margarin ve tereyağı gibi katı yağlar yerine zeytinyağı gibi sağlıklı sıvı yağların tüketiminin arttırılması uygundur.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0216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476672"/>
            <a:ext cx="77048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i="0" u="none" strike="noStrike" baseline="0" dirty="0" smtClean="0">
                <a:latin typeface="Arial-BoldMT"/>
              </a:rPr>
              <a:t>Yağ Seçimi</a:t>
            </a:r>
          </a:p>
          <a:p>
            <a:pPr algn="just"/>
            <a:endParaRPr lang="tr-TR" sz="2400" b="1" i="0" u="none" strike="noStrike" baseline="0" dirty="0" smtClean="0">
              <a:latin typeface="Arial-BoldMT"/>
            </a:endParaRPr>
          </a:p>
          <a:p>
            <a:pPr algn="just"/>
            <a:r>
              <a:rPr lang="tr-TR" sz="2400" b="0" i="0" u="none" strike="noStrike" baseline="0" dirty="0" smtClean="0">
                <a:latin typeface="ArialMT"/>
              </a:rPr>
              <a:t>Damar sağlığı açısından zeytinyağı, balık yağları ve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ceviz, keten tohumu, badem, fındık, fıstık gibi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yağlı tohumlar koruyucu besinlerdir.</a:t>
            </a:r>
          </a:p>
          <a:p>
            <a:pPr algn="just"/>
            <a:endParaRPr lang="tr-TR" sz="2400" b="0" i="0" u="none" strike="noStrike" baseline="0" dirty="0" smtClean="0">
              <a:latin typeface="ArialMT"/>
            </a:endParaRPr>
          </a:p>
          <a:p>
            <a:pPr algn="just"/>
            <a:r>
              <a:rPr lang="tr-TR" sz="2400" b="0" i="0" u="none" strike="noStrike" baseline="0" dirty="0" smtClean="0">
                <a:latin typeface="ArialMT"/>
              </a:rPr>
              <a:t>Yağlı sığır ve koyun etleri, bazı katı yağlar, tam yağlı süt, peynir ve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tereyağı çok fazla tüketildiklerinde yüksek kolesterol ve doymuş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yağ içerikleri nedeniyle damar sağlığı için risk oluşturabilir.</a:t>
            </a:r>
          </a:p>
          <a:p>
            <a:pPr algn="just"/>
            <a:endParaRPr lang="tr-TR" sz="2400" b="0" i="0" u="none" strike="noStrike" baseline="0" dirty="0" smtClean="0">
              <a:latin typeface="ArialMT"/>
            </a:endParaRPr>
          </a:p>
          <a:p>
            <a:pPr algn="just"/>
            <a:r>
              <a:rPr lang="tr-TR" sz="2400" b="0" i="0" u="none" strike="noStrike" baseline="0" dirty="0" smtClean="0">
                <a:latin typeface="ArialMT"/>
              </a:rPr>
              <a:t>Mısırözü, ayçiçeği ve soya yağı kolesterol içermez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ancak özellikle kızartılarak kullanıldıklarında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damar hastalığı riskini arttırırlar.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02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1096</Words>
  <Application>Microsoft Office PowerPoint</Application>
  <PresentationFormat>Ekran Gösterisi (4:3)</PresentationFormat>
  <Paragraphs>219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29</vt:i4>
      </vt:variant>
    </vt:vector>
  </HeadingPairs>
  <TitlesOfParts>
    <vt:vector size="32" baseType="lpstr">
      <vt:lpstr>Bitişiklik</vt:lpstr>
      <vt:lpstr>Winter</vt:lpstr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Necatibey Ortaokulu</dc:creator>
  <cp:lastModifiedBy>asus</cp:lastModifiedBy>
  <cp:revision>45</cp:revision>
  <dcterms:created xsi:type="dcterms:W3CDTF">2017-12-04T07:43:03Z</dcterms:created>
  <dcterms:modified xsi:type="dcterms:W3CDTF">2020-03-13T18:59:34Z</dcterms:modified>
</cp:coreProperties>
</file>